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5"/>
  </p:notesMasterIdLst>
  <p:handoutMasterIdLst>
    <p:handoutMasterId r:id="rId16"/>
  </p:handoutMasterIdLst>
  <p:sldIdLst>
    <p:sldId id="290" r:id="rId2"/>
    <p:sldId id="358" r:id="rId3"/>
    <p:sldId id="361" r:id="rId4"/>
    <p:sldId id="356" r:id="rId5"/>
    <p:sldId id="359" r:id="rId6"/>
    <p:sldId id="348" r:id="rId7"/>
    <p:sldId id="363" r:id="rId8"/>
    <p:sldId id="323" r:id="rId9"/>
    <p:sldId id="360" r:id="rId10"/>
    <p:sldId id="364" r:id="rId11"/>
    <p:sldId id="365" r:id="rId12"/>
    <p:sldId id="367" r:id="rId13"/>
    <p:sldId id="368" r:id="rId1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A4A3A4"/>
          </p15:clr>
        </p15:guide>
        <p15:guide id="2" orient="horz" pos="3688">
          <p15:clr>
            <a:srgbClr val="A4A3A4"/>
          </p15:clr>
        </p15:guide>
        <p15:guide id="3" orient="horz" pos="1093">
          <p15:clr>
            <a:srgbClr val="A4A3A4"/>
          </p15:clr>
        </p15:guide>
        <p15:guide id="4" orient="horz" pos="3512">
          <p15:clr>
            <a:srgbClr val="A4A3A4"/>
          </p15:clr>
        </p15:guide>
        <p15:guide id="5" pos="352">
          <p15:clr>
            <a:srgbClr val="A4A3A4"/>
          </p15:clr>
        </p15:guide>
        <p15:guide id="6" pos="54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0000"/>
    <a:srgbClr val="EAEAEA"/>
    <a:srgbClr val="DFE5F1"/>
    <a:srgbClr val="4993E5"/>
    <a:srgbClr val="006ED2"/>
    <a:srgbClr val="1F79DB"/>
    <a:srgbClr val="117DFF"/>
    <a:srgbClr val="0081F6"/>
    <a:srgbClr val="0075E3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6DFBD2-00B7-4F1B-8FF1-6C60EB1EE805}" v="555" dt="2020-10-19T14:59:42.649"/>
    <p1510:client id="{F1D6D6EC-9D5B-4936-BE62-B7873C66C1FC}" v="227" dt="2020-10-20T07:29:09.9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94653" autoAdjust="0"/>
  </p:normalViewPr>
  <p:slideViewPr>
    <p:cSldViewPr snapToGrid="0" showGuides="1">
      <p:cViewPr varScale="1">
        <p:scale>
          <a:sx n="68" d="100"/>
          <a:sy n="68" d="100"/>
        </p:scale>
        <p:origin x="1240" y="52"/>
      </p:cViewPr>
      <p:guideLst>
        <p:guide orient="horz" pos="2144"/>
        <p:guide orient="horz" pos="3688"/>
        <p:guide orient="horz" pos="1093"/>
        <p:guide orient="horz" pos="3512"/>
        <p:guide pos="352"/>
        <p:guide pos="54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andro Barberi" userId="8a96772ca82b6f46" providerId="LiveId" clId="{F1D6D6EC-9D5B-4936-BE62-B7873C66C1FC}"/>
    <pc:docChg chg="undo custSel addSld delSld modSld sldOrd">
      <pc:chgData name="Alessandro Barberi" userId="8a96772ca82b6f46" providerId="LiveId" clId="{F1D6D6EC-9D5B-4936-BE62-B7873C66C1FC}" dt="2020-10-20T07:51:38.953" v="632" actId="47"/>
      <pc:docMkLst>
        <pc:docMk/>
      </pc:docMkLst>
      <pc:sldChg chg="add del">
        <pc:chgData name="Alessandro Barberi" userId="8a96772ca82b6f46" providerId="LiveId" clId="{F1D6D6EC-9D5B-4936-BE62-B7873C66C1FC}" dt="2020-10-20T07:51:38.953" v="632" actId="47"/>
        <pc:sldMkLst>
          <pc:docMk/>
          <pc:sldMk cId="0" sldId="290"/>
        </pc:sldMkLst>
      </pc:sldChg>
      <pc:sldChg chg="modSp">
        <pc:chgData name="Alessandro Barberi" userId="8a96772ca82b6f46" providerId="LiveId" clId="{F1D6D6EC-9D5B-4936-BE62-B7873C66C1FC}" dt="2020-10-20T07:25:15.058" v="629" actId="20577"/>
        <pc:sldMkLst>
          <pc:docMk/>
          <pc:sldMk cId="4227239082" sldId="348"/>
        </pc:sldMkLst>
        <pc:spChg chg="mod">
          <ac:chgData name="Alessandro Barberi" userId="8a96772ca82b6f46" providerId="LiveId" clId="{F1D6D6EC-9D5B-4936-BE62-B7873C66C1FC}" dt="2020-10-20T07:25:15.058" v="629" actId="20577"/>
          <ac:spMkLst>
            <pc:docMk/>
            <pc:sldMk cId="4227239082" sldId="348"/>
            <ac:spMk id="8" creationId="{74735643-874B-4D55-B2F4-33A61090D916}"/>
          </ac:spMkLst>
        </pc:spChg>
      </pc:sldChg>
      <pc:sldChg chg="modSp">
        <pc:chgData name="Alessandro Barberi" userId="8a96772ca82b6f46" providerId="LiveId" clId="{F1D6D6EC-9D5B-4936-BE62-B7873C66C1FC}" dt="2020-10-20T07:03:34.075" v="628" actId="20577"/>
        <pc:sldMkLst>
          <pc:docMk/>
          <pc:sldMk cId="721846214" sldId="356"/>
        </pc:sldMkLst>
        <pc:spChg chg="mod">
          <ac:chgData name="Alessandro Barberi" userId="8a96772ca82b6f46" providerId="LiveId" clId="{F1D6D6EC-9D5B-4936-BE62-B7873C66C1FC}" dt="2020-10-20T07:03:34.075" v="628" actId="20577"/>
          <ac:spMkLst>
            <pc:docMk/>
            <pc:sldMk cId="721846214" sldId="356"/>
            <ac:spMk id="16" creationId="{7DFDDE91-8FE3-4A7D-933E-9D7C98569881}"/>
          </ac:spMkLst>
        </pc:spChg>
      </pc:sldChg>
      <pc:sldChg chg="addSp modSp mod ord modAnim">
        <pc:chgData name="Alessandro Barberi" userId="8a96772ca82b6f46" providerId="LiveId" clId="{F1D6D6EC-9D5B-4936-BE62-B7873C66C1FC}" dt="2020-10-20T07:29:09.996" v="630" actId="114"/>
        <pc:sldMkLst>
          <pc:docMk/>
          <pc:sldMk cId="2881482438" sldId="358"/>
        </pc:sldMkLst>
        <pc:spChg chg="add mod">
          <ac:chgData name="Alessandro Barberi" userId="8a96772ca82b6f46" providerId="LiveId" clId="{F1D6D6EC-9D5B-4936-BE62-B7873C66C1FC}" dt="2020-10-20T06:51:58.847" v="580" actId="1037"/>
          <ac:spMkLst>
            <pc:docMk/>
            <pc:sldMk cId="2881482438" sldId="358"/>
            <ac:spMk id="3" creationId="{6129DDF9-D1B5-4AFE-AC49-39F0AEA92A35}"/>
          </ac:spMkLst>
        </pc:spChg>
        <pc:spChg chg="add mod">
          <ac:chgData name="Alessandro Barberi" userId="8a96772ca82b6f46" providerId="LiveId" clId="{F1D6D6EC-9D5B-4936-BE62-B7873C66C1FC}" dt="2020-10-20T06:52:03.144" v="583" actId="1037"/>
          <ac:spMkLst>
            <pc:docMk/>
            <pc:sldMk cId="2881482438" sldId="358"/>
            <ac:spMk id="4" creationId="{2725349D-BE8B-4C57-8402-2A8A0B0E114D}"/>
          </ac:spMkLst>
        </pc:spChg>
        <pc:spChg chg="mod">
          <ac:chgData name="Alessandro Barberi" userId="8a96772ca82b6f46" providerId="LiveId" clId="{F1D6D6EC-9D5B-4936-BE62-B7873C66C1FC}" dt="2020-10-20T07:29:09.996" v="630" actId="114"/>
          <ac:spMkLst>
            <pc:docMk/>
            <pc:sldMk cId="2881482438" sldId="358"/>
            <ac:spMk id="21" creationId="{1F7A9F19-B187-4175-A949-48E8FE0A8983}"/>
          </ac:spMkLst>
        </pc:spChg>
        <pc:picChg chg="mod">
          <ac:chgData name="Alessandro Barberi" userId="8a96772ca82b6f46" providerId="LiveId" clId="{F1D6D6EC-9D5B-4936-BE62-B7873C66C1FC}" dt="2020-10-20T06:48:31.910" v="436" actId="1076"/>
          <ac:picMkLst>
            <pc:docMk/>
            <pc:sldMk cId="2881482438" sldId="358"/>
            <ac:picMk id="16" creationId="{B73C2D35-64C7-4D0B-A69F-B2B4A84DB19C}"/>
          </ac:picMkLst>
        </pc:picChg>
        <pc:picChg chg="mod">
          <ac:chgData name="Alessandro Barberi" userId="8a96772ca82b6f46" providerId="LiveId" clId="{F1D6D6EC-9D5B-4936-BE62-B7873C66C1FC}" dt="2020-10-20T06:48:34.431" v="437" actId="1076"/>
          <ac:picMkLst>
            <pc:docMk/>
            <pc:sldMk cId="2881482438" sldId="358"/>
            <ac:picMk id="20" creationId="{71360D8A-D4D1-4273-88ED-9EEAA094A4CC}"/>
          </ac:picMkLst>
        </pc:picChg>
      </pc:sldChg>
      <pc:sldChg chg="addSp modSp mod modAnim">
        <pc:chgData name="Alessandro Barberi" userId="8a96772ca82b6f46" providerId="LiveId" clId="{F1D6D6EC-9D5B-4936-BE62-B7873C66C1FC}" dt="2020-10-20T06:30:54.623" v="433" actId="20577"/>
        <pc:sldMkLst>
          <pc:docMk/>
          <pc:sldMk cId="3794054013" sldId="363"/>
        </pc:sldMkLst>
        <pc:spChg chg="mod">
          <ac:chgData name="Alessandro Barberi" userId="8a96772ca82b6f46" providerId="LiveId" clId="{F1D6D6EC-9D5B-4936-BE62-B7873C66C1FC}" dt="2020-10-20T06:04:49.081" v="28" actId="1036"/>
          <ac:spMkLst>
            <pc:docMk/>
            <pc:sldMk cId="3794054013" sldId="363"/>
            <ac:spMk id="2" creationId="{3A64CB8F-2713-4EB0-9E50-9ECC656161F6}"/>
          </ac:spMkLst>
        </pc:spChg>
        <pc:spChg chg="add mod">
          <ac:chgData name="Alessandro Barberi" userId="8a96772ca82b6f46" providerId="LiveId" clId="{F1D6D6EC-9D5B-4936-BE62-B7873C66C1FC}" dt="2020-10-20T06:13:30.692" v="274" actId="20577"/>
          <ac:spMkLst>
            <pc:docMk/>
            <pc:sldMk cId="3794054013" sldId="363"/>
            <ac:spMk id="7" creationId="{042AB498-C6EA-412A-9FE6-5D73327028F7}"/>
          </ac:spMkLst>
        </pc:spChg>
        <pc:spChg chg="add mod">
          <ac:chgData name="Alessandro Barberi" userId="8a96772ca82b6f46" providerId="LiveId" clId="{F1D6D6EC-9D5B-4936-BE62-B7873C66C1FC}" dt="2020-10-20T06:30:54.623" v="433" actId="20577"/>
          <ac:spMkLst>
            <pc:docMk/>
            <pc:sldMk cId="3794054013" sldId="363"/>
            <ac:spMk id="8" creationId="{D7C83F10-37A9-4A49-92EA-934C655D2D05}"/>
          </ac:spMkLst>
        </pc:spChg>
        <pc:spChg chg="add mod">
          <ac:chgData name="Alessandro Barberi" userId="8a96772ca82b6f46" providerId="LiveId" clId="{F1D6D6EC-9D5B-4936-BE62-B7873C66C1FC}" dt="2020-10-20T06:19:55.066" v="357" actId="14100"/>
          <ac:spMkLst>
            <pc:docMk/>
            <pc:sldMk cId="3794054013" sldId="363"/>
            <ac:spMk id="11" creationId="{677302DB-60F7-4E44-9B7F-1C09C8176E89}"/>
          </ac:spMkLst>
        </pc:spChg>
        <pc:picChg chg="mod">
          <ac:chgData name="Alessandro Barberi" userId="8a96772ca82b6f46" providerId="LiveId" clId="{F1D6D6EC-9D5B-4936-BE62-B7873C66C1FC}" dt="2020-10-20T06:04:43.123" v="2" actId="1076"/>
          <ac:picMkLst>
            <pc:docMk/>
            <pc:sldMk cId="3794054013" sldId="363"/>
            <ac:picMk id="3" creationId="{E0F7C966-4AC8-4CBF-B894-C1FB672C95F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7D810-5E1D-408F-9F9C-42133EC2BA6C}" type="datetimeFigureOut">
              <a:rPr lang="de-AT" smtClean="0"/>
              <a:t>20.10.2020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65BFF-3DAD-4F16-8D5C-DA343405AAF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93974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91150-8A65-441D-A330-1719206D58D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3F118-0492-4410-A5C6-85BEA084332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9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3F118-0492-4410-A5C6-85BEA084332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69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002_title_re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4723" y="1251600"/>
            <a:ext cx="7920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solidFill>
                  <a:srgbClr val="B4000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47079" y="1835165"/>
            <a:ext cx="6400800" cy="1752600"/>
          </a:xfrm>
        </p:spPr>
        <p:txBody>
          <a:bodyPr/>
          <a:lstStyle>
            <a:lvl1pPr marL="0" indent="0" algn="l" eaLnBrk="1" latinLnBrk="0" hangingPunct="1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dirty="0"/>
              <a:t>Click to edit Master sub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6A14-4B20-44FB-B141-6E1B3196171D}" type="datetime1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9DF4-A106-426F-82C5-5B1D5FCBDED4}" type="datetime1">
              <a:rPr lang="en-US" smtClean="0"/>
              <a:pPr/>
              <a:t>10/20/2020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500" b="1"/>
            </a:lvl1pPr>
          </a:lstStyle>
          <a:p>
            <a:r>
              <a:rPr kumimoji="0" lang="en-US" dirty="0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266700" indent="-266700" eaLnBrk="1" latinLnBrk="0" hangingPunct="1">
              <a:defRPr sz="2300"/>
            </a:lvl1pPr>
            <a:lvl2pPr eaLnBrk="1" latinLnBrk="0" hangingPunct="1">
              <a:defRPr sz="2300"/>
            </a:lvl2pPr>
            <a:lvl3pPr eaLnBrk="1" latinLnBrk="0" hangingPunct="1">
              <a:defRPr sz="2000"/>
            </a:lvl3pPr>
            <a:lvl4pPr eaLnBrk="1" latinLnBrk="0" hangingPunct="1">
              <a:defRPr sz="1800"/>
            </a:lvl4pPr>
            <a:lvl5pPr eaLnBrk="1" latinLnBrk="0" hangingPunct="1"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2064-A2AD-48E9-8EA2-CBB3B12821D1}" type="datetime1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500" b="1"/>
            </a:lvl1pPr>
          </a:lstStyle>
          <a:p>
            <a:r>
              <a:rPr kumimoji="0" lang="en-US" dirty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eaLnBrk="1" latinLnBrk="0" hangingPunct="1"/>
            <a:r>
              <a:rPr kumimoji="0" lang="en-US" dirty="0"/>
              <a:t>Click to add a picture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EA98-FEB0-4B2B-8D63-3C50FE1025E8}" type="datetime1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002_seperator_re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47984" y="1585504"/>
            <a:ext cx="7920000" cy="72000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kumimoji="0" lang="en-US" sz="3200" b="1" kern="1200" dirty="0" smtClean="0">
                <a:solidFill>
                  <a:srgbClr val="B40000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2429-F763-4268-AA79-F548D6C00331}" type="datetime1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&amp; content (larg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1607"/>
            <a:ext cx="82296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320000"/>
          </a:xfrm>
        </p:spPr>
        <p:txBody>
          <a:bodyPr/>
          <a:lstStyle>
            <a:lvl1pPr marL="0" indent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2300"/>
              </a:spcAft>
              <a:buNone/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DBB5-A1C7-4308-89F8-D482E8F0B866}" type="datetime1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&amp; content (medium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1607"/>
            <a:ext cx="82296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320000"/>
          </a:xfrm>
        </p:spPr>
        <p:txBody>
          <a:bodyPr/>
          <a:lstStyle>
            <a:lvl1pPr marL="0" indent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500"/>
              </a:spcAft>
              <a:buNone/>
              <a:defRPr sz="1800"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61E3-A814-4982-89FE-B30B8BF83DAA}" type="datetime1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&amp; content (small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1607"/>
            <a:ext cx="82296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100"/>
              </a:spcAft>
              <a:buNone/>
              <a:defRPr sz="1500"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82CFA-4143-4260-B5D6-30B3C222358B}" type="datetime1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&amp; content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1607"/>
            <a:ext cx="82296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66700" indent="-266700" eaLnBrk="1" latinLnBrk="0" hangingPunct="1">
              <a:spcAft>
                <a:spcPts val="1800"/>
              </a:spcAft>
              <a:defRPr/>
            </a:lvl1pPr>
            <a:lvl2pPr indent="-230400" eaLnBrk="1" latinLnBrk="0" hangingPunct="1">
              <a:spcAft>
                <a:spcPts val="1800"/>
              </a:spcAft>
              <a:defRPr/>
            </a:lvl2pPr>
            <a:lvl3pPr eaLnBrk="1" latinLnBrk="0" hangingPunct="1">
              <a:spcAft>
                <a:spcPts val="1800"/>
              </a:spcAft>
              <a:defRPr/>
            </a:lvl3pPr>
            <a:lvl4pPr eaLnBrk="1" latinLnBrk="0" hangingPunct="1">
              <a:spcAft>
                <a:spcPts val="1800"/>
              </a:spcAft>
              <a:defRPr/>
            </a:lvl4pPr>
            <a:lvl5pPr eaLnBrk="1" latinLnBrk="0" hangingPunct="1">
              <a:spcAft>
                <a:spcPts val="1800"/>
              </a:spcAft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2FA5-E76B-4291-8824-8DD44ACB654F}" type="datetime1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1607"/>
            <a:ext cx="8229600" cy="5000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326775"/>
          </a:xfrm>
        </p:spPr>
        <p:txBody>
          <a:bodyPr/>
          <a:lstStyle>
            <a:lvl1pPr eaLnBrk="1" latinLnBrk="0" hangingPunct="1">
              <a:spcAft>
                <a:spcPts val="1800"/>
              </a:spcAft>
              <a:defRPr sz="2300"/>
            </a:lvl1pPr>
            <a:lvl2pPr eaLnBrk="1" latinLnBrk="0" hangingPunct="1">
              <a:spcAft>
                <a:spcPts val="1800"/>
              </a:spcAft>
              <a:defRPr sz="2300"/>
            </a:lvl2pPr>
            <a:lvl3pPr eaLnBrk="1" latinLnBrk="0" hangingPunct="1">
              <a:spcAft>
                <a:spcPts val="1800"/>
              </a:spcAft>
              <a:defRPr sz="2000"/>
            </a:lvl3pPr>
            <a:lvl4pPr eaLnBrk="1" latinLnBrk="0" hangingPunct="1">
              <a:spcAft>
                <a:spcPts val="1800"/>
              </a:spcAft>
              <a:defRPr sz="1800"/>
            </a:lvl4pPr>
            <a:lvl5pPr eaLnBrk="1" latinLnBrk="0" hangingPunct="1">
              <a:spcAft>
                <a:spcPts val="18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326775"/>
          </a:xfrm>
        </p:spPr>
        <p:txBody>
          <a:bodyPr/>
          <a:lstStyle>
            <a:lvl1pPr eaLnBrk="1" latinLnBrk="0" hangingPunct="1">
              <a:spcAft>
                <a:spcPts val="1800"/>
              </a:spcAft>
              <a:defRPr sz="2300"/>
            </a:lvl1pPr>
            <a:lvl2pPr eaLnBrk="1" latinLnBrk="0" hangingPunct="1">
              <a:spcAft>
                <a:spcPts val="1800"/>
              </a:spcAft>
              <a:defRPr sz="2300"/>
            </a:lvl2pPr>
            <a:lvl3pPr eaLnBrk="1" latinLnBrk="0" hangingPunct="1">
              <a:spcAft>
                <a:spcPts val="1800"/>
              </a:spcAft>
              <a:defRPr sz="2000"/>
            </a:lvl3pPr>
            <a:lvl4pPr eaLnBrk="1" latinLnBrk="0" hangingPunct="1">
              <a:spcAft>
                <a:spcPts val="1800"/>
              </a:spcAft>
              <a:defRPr sz="1800"/>
            </a:lvl4pPr>
            <a:lvl5pPr eaLnBrk="1" latinLnBrk="0" hangingPunct="1">
              <a:spcAft>
                <a:spcPts val="18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3168-FDA6-4F51-8389-F7929B22E623}" type="datetime1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1607"/>
            <a:ext cx="8229600" cy="5000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 eaLnBrk="1" latinLnBrk="0" hangingPunct="1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48643" y="2174876"/>
            <a:ext cx="4040188" cy="3752100"/>
          </a:xfrm>
        </p:spPr>
        <p:txBody>
          <a:bodyPr/>
          <a:lstStyle>
            <a:lvl1pPr marL="266700" indent="-266700" eaLnBrk="1" latinLnBrk="0" hangingPunct="1">
              <a:defRPr sz="2300"/>
            </a:lvl1pPr>
            <a:lvl2pPr eaLnBrk="1" latinLnBrk="0" hangingPunct="1">
              <a:defRPr sz="2000"/>
            </a:lvl2pPr>
            <a:lvl3pPr eaLnBrk="1" latinLnBrk="0" hangingPunct="1">
              <a:defRPr sz="1800"/>
            </a:lvl3pPr>
            <a:lvl4pPr eaLnBrk="1" latinLnBrk="0" hangingPunct="1">
              <a:defRPr sz="1600"/>
            </a:lvl4pPr>
            <a:lvl5pPr eaLnBrk="1" latinLnBrk="0" hangingPunct="1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 eaLnBrk="1" latinLnBrk="0" hangingPunct="1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6"/>
            <a:ext cx="4041775" cy="3752100"/>
          </a:xfrm>
        </p:spPr>
        <p:txBody>
          <a:bodyPr/>
          <a:lstStyle>
            <a:lvl1pPr marL="266700" indent="-266700" eaLnBrk="1" latinLnBrk="0" hangingPunct="1">
              <a:defRPr sz="2300"/>
            </a:lvl1pPr>
            <a:lvl2pPr eaLnBrk="1" latinLnBrk="0" hangingPunct="1">
              <a:defRPr sz="2000"/>
            </a:lvl2pPr>
            <a:lvl3pPr eaLnBrk="1" latinLnBrk="0" hangingPunct="1">
              <a:defRPr sz="1800"/>
            </a:lvl3pPr>
            <a:lvl4pPr eaLnBrk="1" latinLnBrk="0" hangingPunct="1">
              <a:defRPr sz="1600"/>
            </a:lvl4pPr>
            <a:lvl5pPr eaLnBrk="1" latinLnBrk="0" hangingPunct="1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CD76-7606-4072-B7DE-898466772F37}" type="datetime1">
              <a:rPr lang="en-US" smtClean="0"/>
              <a:pPr/>
              <a:t>10/20/2020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1607"/>
            <a:ext cx="82296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D14C-1334-481D-947E-658B5578C8C4}" type="datetime1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002_bg_red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lang="de-DE" dirty="0"/>
              <a:t>Textmasterformate durch Klicken bearbeiten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  <a:p>
            <a:pPr lvl="3" eaLnBrk="1" latinLnBrk="0" hangingPunct="1"/>
            <a:r>
              <a:rPr lang="de-DE" dirty="0"/>
              <a:t>Vierte Ebene</a:t>
            </a:r>
          </a:p>
          <a:p>
            <a:pPr lvl="4" eaLnBrk="1" latinLnBrk="0" hangingPunct="1"/>
            <a:r>
              <a:rPr lang="de-DE" dirty="0"/>
              <a:t>Fünfte Ebene</a:t>
            </a:r>
            <a:endParaRPr kumimoji="0"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488BE-AD1F-48A4-91D1-204B91298B5B}" type="datetime1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457200" y="541607"/>
            <a:ext cx="8229600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kumimoji="0" lang="de-DE"/>
              <a:t>Titelmasterformat durch Klicken bearbeiten</a:t>
            </a:r>
            <a:endParaRPr lang="en-US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116914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6" r:id="rId3"/>
    <p:sldLayoutId id="2147483697" r:id="rId4"/>
    <p:sldLayoutId id="2147483698" r:id="rId5"/>
    <p:sldLayoutId id="2147483696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30400" algn="l" defTabSz="914400" rtl="0" eaLnBrk="1" latinLnBrk="0" hangingPunct="1">
        <a:spcBef>
          <a:spcPts val="24"/>
        </a:spcBef>
        <a:spcAft>
          <a:spcPts val="180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66400" algn="l" defTabSz="914400" rtl="0" eaLnBrk="1" latinLnBrk="0" hangingPunct="1">
        <a:spcBef>
          <a:spcPts val="24"/>
        </a:spcBef>
        <a:spcAft>
          <a:spcPts val="180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24"/>
        </a:spcBef>
        <a:spcAft>
          <a:spcPts val="18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24"/>
        </a:spcBef>
        <a:spcAft>
          <a:spcPts val="180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24"/>
        </a:spcBef>
        <a:spcAft>
          <a:spcPts val="1800"/>
        </a:spcAft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e.tl/t-o1Iuwhy8X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g"/><Relationship Id="rId5" Type="http://schemas.openxmlformats.org/officeDocument/2006/relationships/hyperlink" Target="https://tinyurl.com/y6tnb3bl" TargetMode="External"/><Relationship Id="rId4" Type="http://schemas.openxmlformats.org/officeDocument/2006/relationships/hyperlink" Target="https://we.tl/t-3YULbLZXR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dighum.ec.tuwien.ac.at/" TargetMode="Externa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4723" y="677840"/>
            <a:ext cx="7920000" cy="648000"/>
          </a:xfrm>
        </p:spPr>
        <p:txBody>
          <a:bodyPr>
            <a:noAutofit/>
          </a:bodyPr>
          <a:lstStyle/>
          <a:p>
            <a:r>
              <a:rPr lang="de-DE" sz="2800" dirty="0">
                <a:latin typeface="Garamond" panose="02020404030301010803" pitchFamily="18" charset="0"/>
              </a:rPr>
              <a:t>Vom (digitalen) Habitus zur Demokratiegefährdung</a:t>
            </a:r>
            <a:br>
              <a:rPr lang="de-AT" sz="2500" dirty="0">
                <a:latin typeface="Garamond" panose="02020404030301010803" pitchFamily="18" charset="0"/>
              </a:rPr>
            </a:br>
            <a:endParaRPr lang="en-US" sz="2500" dirty="0">
              <a:latin typeface="Garamond" panose="02020404030301010803" pitchFamily="18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47078" y="1773333"/>
            <a:ext cx="8339473" cy="81937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</a:pPr>
            <a:r>
              <a:rPr lang="de-DE" sz="7200" b="0" dirty="0">
                <a:solidFill>
                  <a:schemeClr val="tx1"/>
                </a:solidFill>
                <a:latin typeface="Garamond" pitchFamily="18" charset="0"/>
              </a:rPr>
              <a:t>Vortrag von Mag. Dr. phil. Alessandro Barberi</a:t>
            </a:r>
            <a:br>
              <a:rPr lang="de-DE" sz="7200" b="0" dirty="0">
                <a:solidFill>
                  <a:schemeClr val="tx1"/>
                </a:solidFill>
                <a:latin typeface="Garamond" pitchFamily="18" charset="0"/>
              </a:rPr>
            </a:br>
            <a:r>
              <a:rPr lang="de-DE" sz="7200" b="0" dirty="0">
                <a:solidFill>
                  <a:schemeClr val="tx1"/>
                </a:solidFill>
                <a:latin typeface="Garamond" pitchFamily="18" charset="0"/>
              </a:rPr>
              <a:t>im Rahmen der Pädagogischen Konferenz </a:t>
            </a:r>
            <a:br>
              <a:rPr lang="de-DE" sz="7200" b="0" dirty="0">
                <a:solidFill>
                  <a:schemeClr val="tx1"/>
                </a:solidFill>
                <a:latin typeface="Garamond" pitchFamily="18" charset="0"/>
              </a:rPr>
            </a:br>
            <a:r>
              <a:rPr lang="de-DE" sz="7200" b="0" dirty="0">
                <a:solidFill>
                  <a:schemeClr val="tx1"/>
                </a:solidFill>
                <a:latin typeface="Garamond" pitchFamily="18" charset="0"/>
              </a:rPr>
              <a:t>der Hertha Firnberg Schulen für Wirtschaft und Tourismus</a:t>
            </a:r>
            <a:br>
              <a:rPr lang="de-DE" sz="7200" b="0" dirty="0">
                <a:solidFill>
                  <a:schemeClr val="tx1"/>
                </a:solidFill>
                <a:latin typeface="Garamond" pitchFamily="18" charset="0"/>
              </a:rPr>
            </a:br>
            <a:r>
              <a:rPr lang="de-DE" sz="7200" b="0" dirty="0">
                <a:solidFill>
                  <a:schemeClr val="tx1"/>
                </a:solidFill>
                <a:latin typeface="Garamond" pitchFamily="18" charset="0"/>
              </a:rPr>
              <a:t>am 20.10.2020</a:t>
            </a:r>
            <a:br>
              <a:rPr lang="de-DE" sz="3400" b="0" dirty="0">
                <a:solidFill>
                  <a:schemeClr val="tx1"/>
                </a:solidFill>
                <a:latin typeface="Garamond" pitchFamily="18" charset="0"/>
              </a:rPr>
            </a:br>
            <a:endParaRPr lang="en-US" sz="3400" b="0" i="1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771" y="5699771"/>
            <a:ext cx="2674051" cy="72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2530137" y="3491909"/>
            <a:ext cx="6256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AT" dirty="0">
                <a:solidFill>
                  <a:schemeClr val="bg1"/>
                </a:solidFill>
                <a:latin typeface="Garamond" pitchFamily="18" charset="0"/>
              </a:rPr>
              <a:t>„</a:t>
            </a:r>
            <a:r>
              <a:rPr lang="de-DE" dirty="0">
                <a:solidFill>
                  <a:schemeClr val="bg1"/>
                </a:solidFill>
                <a:latin typeface="Garamond" panose="02020404030301010803" pitchFamily="18" charset="0"/>
              </a:rPr>
              <a:t>Dann ist man gezwungen, auf die extreme »Rigidität« einer gesellschaftlichen Ordnung zu schließen, die die am meisten begünstigten Klassen autorisiert, die Nutzung der schulischen Institution zu monopolisieren, […].</a:t>
            </a:r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”</a:t>
            </a:r>
            <a:br>
              <a:rPr lang="de-AT" dirty="0">
                <a:solidFill>
                  <a:schemeClr val="bg1"/>
                </a:solidFill>
                <a:latin typeface="Garamond" pitchFamily="18" charset="0"/>
              </a:rPr>
            </a:br>
            <a:br>
              <a:rPr lang="de-AT" dirty="0">
                <a:solidFill>
                  <a:schemeClr val="bg1"/>
                </a:solidFill>
                <a:latin typeface="Garamond" pitchFamily="18" charset="0"/>
              </a:rPr>
            </a:br>
            <a:r>
              <a:rPr lang="de-AT" dirty="0">
                <a:solidFill>
                  <a:schemeClr val="bg1"/>
                </a:solidFill>
                <a:latin typeface="Garamond" pitchFamily="18" charset="0"/>
              </a:rPr>
              <a:t>Pierre Bourdieu: Die konservative Schule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05E6BA2-ECF0-4630-8950-47CFB4CADF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28" y="5635340"/>
            <a:ext cx="2780907" cy="1001127"/>
          </a:xfrm>
          <a:prstGeom prst="rect">
            <a:avLst/>
          </a:prstGeom>
        </p:spPr>
      </p:pic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CBF62E4B-AAD7-4D31-9166-5ACCEF63A3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732" y="5567490"/>
            <a:ext cx="1948341" cy="992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03238" y="698804"/>
            <a:ext cx="8229600" cy="828067"/>
          </a:xfrm>
        </p:spPr>
        <p:txBody>
          <a:bodyPr>
            <a:noAutofit/>
          </a:bodyPr>
          <a:lstStyle/>
          <a:p>
            <a:pPr algn="ctr"/>
            <a:r>
              <a:rPr lang="de-AT" sz="2400" dirty="0">
                <a:solidFill>
                  <a:srgbClr val="B40000"/>
                </a:solidFill>
                <a:latin typeface="Garamond" pitchFamily="18" charset="0"/>
              </a:rPr>
              <a:t>V.I Mangelnde Medienkompetenz und Demokratiegefährdung: Kodex &amp; Spielregeln</a:t>
            </a:r>
            <a:endParaRPr lang="en-US" sz="2400" dirty="0">
              <a:solidFill>
                <a:srgbClr val="B40000"/>
              </a:solidFill>
              <a:latin typeface="Garamond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endParaRPr lang="de-DE" sz="1700" dirty="0">
              <a:latin typeface="Calibri" pitchFamily="34" charset="0"/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2" descr="C:\Users\Barberi\Pictures\Vendet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9" y="6066456"/>
            <a:ext cx="708582" cy="72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BCEFAE5-9A80-4863-B31D-7880DBBEC764}"/>
              </a:ext>
            </a:extLst>
          </p:cNvPr>
          <p:cNvSpPr txBox="1"/>
          <p:nvPr/>
        </p:nvSpPr>
        <p:spPr>
          <a:xfrm>
            <a:off x="665825" y="1686757"/>
            <a:ext cx="745724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latin typeface="Garamond" panose="02020404030301010803" pitchFamily="18" charset="0"/>
              </a:rPr>
              <a:t>Welche Argumentationen müssen wir für Lehrkräfte und Schüler*innen entwickeln?</a:t>
            </a:r>
          </a:p>
          <a:p>
            <a:endParaRPr lang="de-AT" dirty="0"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r>
              <a:rPr lang="de-AT" dirty="0">
                <a:latin typeface="Garamond" panose="02020404030301010803" pitchFamily="18" charset="0"/>
              </a:rPr>
              <a:t>Es ist bei Möglichkeit (medien-)pädagogisch darauf zu achten, dass auch im Sinne konsensualer Demokratieauffassung der kritische Umgang mit Informationen durch (Medien-)Kompetenzförderung der Schüler*innen zu erreichen ist.</a:t>
            </a:r>
          </a:p>
          <a:p>
            <a:pPr marL="457200" indent="-457200">
              <a:buAutoNum type="arabicPeriod"/>
            </a:pPr>
            <a:r>
              <a:rPr lang="de-AT" dirty="0">
                <a:latin typeface="Garamond" panose="02020404030301010803" pitchFamily="18" charset="0"/>
              </a:rPr>
              <a:t>Beispiel: Entlang der gegebenen Gesetze kann z. B. mit der Diskussion und Erarbeitung der „Hacker-Ethik“ und dem Ausbau der Digitalen Grundbildung auf allgemeinem Niveau auch das ethische Bewusstsein von Lehrenden und Lernenden erhöht werden.</a:t>
            </a:r>
          </a:p>
          <a:p>
            <a:pPr marL="457200" indent="-457200">
              <a:buAutoNum type="arabicPeriod"/>
            </a:pPr>
            <a:endParaRPr lang="de-AT" sz="2000" dirty="0">
              <a:latin typeface="Garamond" panose="02020404030301010803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0247E9B-B294-4137-A62B-BA49F186B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46" y="4798636"/>
            <a:ext cx="4018303" cy="99020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4EFE4F4-BCC0-4909-99D7-AD2DEB572F04}"/>
              </a:ext>
            </a:extLst>
          </p:cNvPr>
          <p:cNvSpPr txBox="1"/>
          <p:nvPr/>
        </p:nvSpPr>
        <p:spPr>
          <a:xfrm>
            <a:off x="6559632" y="5133855"/>
            <a:ext cx="2139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srgbClr val="C00000"/>
                </a:solidFill>
                <a:latin typeface="Garamond" panose="02020404030301010803" pitchFamily="18" charset="0"/>
              </a:rPr>
              <a:t>https://c3w.at/</a:t>
            </a:r>
          </a:p>
        </p:txBody>
      </p:sp>
    </p:spTree>
    <p:extLst>
      <p:ext uri="{BB962C8B-B14F-4D97-AF65-F5344CB8AC3E}">
        <p14:creationId xmlns:p14="http://schemas.microsoft.com/office/powerpoint/2010/main" val="246956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747802"/>
            <a:ext cx="8229600" cy="923056"/>
          </a:xfrm>
        </p:spPr>
        <p:txBody>
          <a:bodyPr>
            <a:noAutofit/>
          </a:bodyPr>
          <a:lstStyle/>
          <a:p>
            <a:pPr algn="ctr"/>
            <a:r>
              <a:rPr lang="de-DE" sz="2400" dirty="0">
                <a:solidFill>
                  <a:srgbClr val="C00000"/>
                </a:solidFill>
                <a:latin typeface="Garamond" pitchFamily="18" charset="0"/>
              </a:rPr>
              <a:t>V.II </a:t>
            </a:r>
            <a:r>
              <a:rPr lang="de-AT" sz="2400" dirty="0">
                <a:solidFill>
                  <a:srgbClr val="C00000"/>
                </a:solidFill>
                <a:latin typeface="Garamond" panose="02020404030301010803" pitchFamily="18" charset="0"/>
              </a:rPr>
              <a:t>Sprache, Kommunikation und Medien</a:t>
            </a:r>
            <a:br>
              <a:rPr lang="de-AT" sz="2400" dirty="0">
                <a:latin typeface="Garamond" panose="02020404030301010803" pitchFamily="18" charset="0"/>
              </a:rPr>
            </a:br>
            <a:endParaRPr lang="en-US" sz="2400" dirty="0">
              <a:solidFill>
                <a:srgbClr val="B40000"/>
              </a:solidFill>
              <a:latin typeface="Garamond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747802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endParaRPr lang="de-DE" sz="1700" dirty="0">
              <a:latin typeface="Calibri" pitchFamily="34" charset="0"/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2" descr="C:\Users\Barberi\Pictures\Vendet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9" y="6066456"/>
            <a:ext cx="708582" cy="72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CA77FDA-BAF8-4BB0-AF96-FE69E9B1EEF8}"/>
              </a:ext>
            </a:extLst>
          </p:cNvPr>
          <p:cNvSpPr txBox="1"/>
          <p:nvPr/>
        </p:nvSpPr>
        <p:spPr>
          <a:xfrm>
            <a:off x="284575" y="1376039"/>
            <a:ext cx="879667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latin typeface="Garamond" panose="02020404030301010803" pitchFamily="18" charset="0"/>
              </a:rPr>
              <a:t>Ausgehend von den Lehrplänen: </a:t>
            </a:r>
            <a:r>
              <a:rPr lang="de-AT" b="1" dirty="0">
                <a:latin typeface="Garamond" panose="02020404030301010803" pitchFamily="18" charset="0"/>
              </a:rPr>
              <a:t>Sprache, Kommunikation und Medien</a:t>
            </a:r>
            <a:br>
              <a:rPr lang="de-AT" b="1" dirty="0">
                <a:latin typeface="Garamond" panose="02020404030301010803" pitchFamily="18" charset="0"/>
              </a:rPr>
            </a:br>
            <a:endParaRPr lang="de-AT" dirty="0">
              <a:latin typeface="Garamond" panose="02020404030301010803" pitchFamily="18" charset="0"/>
            </a:endParaRPr>
          </a:p>
          <a:p>
            <a:pPr marL="400050" indent="-400050">
              <a:buAutoNum type="romanUcPeriod"/>
            </a:pPr>
            <a:r>
              <a:rPr lang="de-AT" dirty="0">
                <a:latin typeface="Garamond" panose="02020404030301010803" pitchFamily="18" charset="0"/>
              </a:rPr>
              <a:t>Sprache sollte heute auch Grundkenntnisse in Computersprachen (</a:t>
            </a:r>
            <a:r>
              <a:rPr lang="de-AT" dirty="0" err="1">
                <a:latin typeface="Garamond" panose="02020404030301010803" pitchFamily="18" charset="0"/>
              </a:rPr>
              <a:t>html</a:t>
            </a:r>
            <a:r>
              <a:rPr lang="de-AT" dirty="0">
                <a:latin typeface="Garamond" panose="02020404030301010803" pitchFamily="18" charset="0"/>
              </a:rPr>
              <a:t>, C++ etc.) umfassen, da die Oberflächen (</a:t>
            </a:r>
            <a:r>
              <a:rPr lang="de-AT" i="1" dirty="0" err="1">
                <a:latin typeface="Garamond" panose="02020404030301010803" pitchFamily="18" charset="0"/>
              </a:rPr>
              <a:t>displays</a:t>
            </a:r>
            <a:r>
              <a:rPr lang="de-AT" dirty="0">
                <a:latin typeface="Garamond" panose="02020404030301010803" pitchFamily="18" charset="0"/>
              </a:rPr>
              <a:t>) des digitalen Zeitalters verstanden und verantwortlich gestaltet werden müssen (Mediennutzung und Mediengestaltung) &gt; </a:t>
            </a:r>
            <a:r>
              <a:rPr lang="de-AT" i="1" dirty="0">
                <a:latin typeface="Garamond" panose="02020404030301010803" pitchFamily="18" charset="0"/>
              </a:rPr>
              <a:t>Sprachwissenschaft</a:t>
            </a:r>
            <a:br>
              <a:rPr lang="de-AT" dirty="0">
                <a:latin typeface="Garamond" panose="02020404030301010803" pitchFamily="18" charset="0"/>
              </a:rPr>
            </a:br>
            <a:endParaRPr lang="de-AT" dirty="0">
              <a:latin typeface="Garamond" panose="02020404030301010803" pitchFamily="18" charset="0"/>
            </a:endParaRPr>
          </a:p>
          <a:p>
            <a:pPr marL="400050" indent="-400050">
              <a:buAutoNum type="romanUcPeriod"/>
            </a:pPr>
            <a:r>
              <a:rPr lang="de-AT" dirty="0">
                <a:latin typeface="Garamond" panose="02020404030301010803" pitchFamily="18" charset="0"/>
              </a:rPr>
              <a:t>In den Begriff der Medienkompetenz ist der Begriff der </a:t>
            </a:r>
            <a:r>
              <a:rPr lang="de-AT" i="1" dirty="0">
                <a:latin typeface="Garamond" panose="02020404030301010803" pitchFamily="18" charset="0"/>
              </a:rPr>
              <a:t>kommunikativen</a:t>
            </a:r>
            <a:r>
              <a:rPr lang="de-AT" dirty="0">
                <a:latin typeface="Garamond" panose="02020404030301010803" pitchFamily="18" charset="0"/>
              </a:rPr>
              <a:t> Kompetenz eingelassen, der (medien-)pädagogisch</a:t>
            </a:r>
            <a:r>
              <a:rPr lang="de-AT" i="1" dirty="0">
                <a:latin typeface="Garamond" panose="02020404030301010803" pitchFamily="18" charset="0"/>
              </a:rPr>
              <a:t> interaktiv </a:t>
            </a:r>
            <a:r>
              <a:rPr lang="de-AT" dirty="0">
                <a:latin typeface="Garamond" panose="02020404030301010803" pitchFamily="18" charset="0"/>
              </a:rPr>
              <a:t>zu begreifen ist &gt; </a:t>
            </a:r>
            <a:r>
              <a:rPr lang="de-AT" i="1" dirty="0">
                <a:latin typeface="Garamond" panose="02020404030301010803" pitchFamily="18" charset="0"/>
              </a:rPr>
              <a:t>Kommunikationswissenschaft</a:t>
            </a:r>
            <a:br>
              <a:rPr lang="de-AT" i="1" dirty="0">
                <a:latin typeface="Garamond" panose="02020404030301010803" pitchFamily="18" charset="0"/>
              </a:rPr>
            </a:br>
            <a:endParaRPr lang="de-AT" i="1" dirty="0">
              <a:latin typeface="Garamond" panose="02020404030301010803" pitchFamily="18" charset="0"/>
            </a:endParaRPr>
          </a:p>
          <a:p>
            <a:pPr marL="400050" indent="-400050">
              <a:buAutoNum type="romanUcPeriod"/>
            </a:pPr>
            <a:r>
              <a:rPr lang="de-AT" dirty="0">
                <a:latin typeface="Garamond" panose="02020404030301010803" pitchFamily="18" charset="0"/>
              </a:rPr>
              <a:t>Die medialen Produktionsbedingungen der Gegenwart (IKT, Digitalisierung und Automatisierung) sollten auch über die Theoriegeschichte in unseren Schulen ankommen (Kybernetik, Künstliche Intelligenz, Systemtheorie etc.) &gt;</a:t>
            </a:r>
            <a:r>
              <a:rPr lang="de-AT" i="1" dirty="0">
                <a:latin typeface="Garamond" panose="02020404030301010803" pitchFamily="18" charset="0"/>
              </a:rPr>
              <a:t>Medienwissenschaft als Sozial- und Kulturwissenschaft</a:t>
            </a:r>
            <a:br>
              <a:rPr lang="de-AT" i="1" dirty="0">
                <a:latin typeface="Garamond" panose="02020404030301010803" pitchFamily="18" charset="0"/>
              </a:rPr>
            </a:br>
            <a:endParaRPr lang="de-AT" i="1" dirty="0">
              <a:latin typeface="Garamond" panose="02020404030301010803" pitchFamily="18" charset="0"/>
            </a:endParaRPr>
          </a:p>
          <a:p>
            <a:pPr marL="400050" indent="-400050">
              <a:buFontTx/>
              <a:buAutoNum type="romanUcPeriod"/>
            </a:pPr>
            <a:r>
              <a:rPr lang="de-AT" dirty="0">
                <a:latin typeface="Garamond" panose="02020404030301010803" pitchFamily="18" charset="0"/>
              </a:rPr>
              <a:t>Medienethisches </a:t>
            </a:r>
            <a:r>
              <a:rPr lang="de-AT" b="1" dirty="0">
                <a:latin typeface="Garamond" panose="02020404030301010803" pitchFamily="18" charset="0"/>
              </a:rPr>
              <a:t>Beispiel</a:t>
            </a:r>
            <a:r>
              <a:rPr lang="de-AT" dirty="0">
                <a:latin typeface="Garamond" panose="02020404030301010803" pitchFamily="18" charset="0"/>
              </a:rPr>
              <a:t>: Zu einer demokratischen Vermittlung der Medienkompetenz gehört auch die Setzung klarer Grenzen gegenüber demokratiegefährdendem Verhalten.</a:t>
            </a:r>
            <a:endParaRPr lang="de-AT" i="1" dirty="0">
              <a:latin typeface="Garamond" panose="02020404030301010803" pitchFamily="18" charset="0"/>
            </a:endParaRPr>
          </a:p>
          <a:p>
            <a:pPr marL="400050" indent="-400050">
              <a:buAutoNum type="romanUcPeriod"/>
            </a:pPr>
            <a:endParaRPr lang="de-AT" dirty="0">
              <a:latin typeface="Garamond" panose="02020404030301010803" pitchFamily="18" charset="0"/>
            </a:endParaRPr>
          </a:p>
          <a:p>
            <a:pPr marL="400050" indent="-400050">
              <a:buAutoNum type="romanUcPeriod"/>
            </a:pPr>
            <a:endParaRPr lang="de-AT" dirty="0">
              <a:latin typeface="Garamond" panose="02020404030301010803" pitchFamily="18" charset="0"/>
            </a:endParaRPr>
          </a:p>
          <a:p>
            <a:pPr marL="400050" indent="-400050">
              <a:buAutoNum type="romanUcPeriod"/>
            </a:pPr>
            <a:endParaRPr lang="de-AT" dirty="0">
              <a:latin typeface="Garamond" panose="02020404030301010803" pitchFamily="18" charset="0"/>
            </a:endParaRPr>
          </a:p>
          <a:p>
            <a:pPr marL="400050" indent="-400050">
              <a:buAutoNum type="romanUcPeriod"/>
            </a:pPr>
            <a:endParaRPr lang="de-AT" dirty="0">
              <a:latin typeface="Garamond" panose="02020404030301010803" pitchFamily="18" charset="0"/>
            </a:endParaRPr>
          </a:p>
          <a:p>
            <a:pPr marL="400050" indent="-400050">
              <a:buAutoNum type="romanUcPeriod"/>
            </a:pPr>
            <a:endParaRPr lang="de-AT" dirty="0">
              <a:latin typeface="Garamond" panose="02020404030301010803" pitchFamily="18" charset="0"/>
            </a:endParaRPr>
          </a:p>
          <a:p>
            <a:pPr marL="400050" indent="-400050">
              <a:buAutoNum type="romanUcPeriod"/>
            </a:pPr>
            <a:endParaRPr lang="de-AT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75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747802"/>
            <a:ext cx="8229600" cy="923056"/>
          </a:xfrm>
        </p:spPr>
        <p:txBody>
          <a:bodyPr>
            <a:noAutofit/>
          </a:bodyPr>
          <a:lstStyle/>
          <a:p>
            <a:pPr algn="ctr"/>
            <a:r>
              <a:rPr lang="de-DE" sz="2400" dirty="0">
                <a:solidFill>
                  <a:srgbClr val="C00000"/>
                </a:solidFill>
                <a:latin typeface="Garamond" pitchFamily="18" charset="0"/>
              </a:rPr>
              <a:t>VI. Text- und Linkarchiv</a:t>
            </a:r>
            <a:br>
              <a:rPr lang="de-AT" sz="2400" dirty="0">
                <a:latin typeface="Garamond" panose="02020404030301010803" pitchFamily="18" charset="0"/>
              </a:rPr>
            </a:br>
            <a:endParaRPr lang="en-US" sz="2400" dirty="0">
              <a:solidFill>
                <a:srgbClr val="B40000"/>
              </a:solidFill>
              <a:latin typeface="Garamond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747802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endParaRPr lang="de-DE" sz="1700" dirty="0">
              <a:latin typeface="Calibri" pitchFamily="34" charset="0"/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Picture 2" descr="C:\Users\Barberi\Pictures\Vendet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9" y="6066456"/>
            <a:ext cx="708582" cy="72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0F5472B-215F-4217-AE24-DFC54CBD24F6}"/>
              </a:ext>
            </a:extLst>
          </p:cNvPr>
          <p:cNvSpPr txBox="1"/>
          <p:nvPr/>
        </p:nvSpPr>
        <p:spPr>
          <a:xfrm>
            <a:off x="1007533" y="5181595"/>
            <a:ext cx="7086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dirty="0">
                <a:latin typeface="Garamond" panose="02020404030301010803" pitchFamily="18" charset="0"/>
              </a:rPr>
              <a:t>Download unter:</a:t>
            </a:r>
            <a:endParaRPr lang="de-AT" sz="2000" dirty="0">
              <a:latin typeface="Garamond" panose="02020404030301010803" pitchFamily="18" charset="0"/>
              <a:hlinkClick r:id="rId3"/>
            </a:endParaRPr>
          </a:p>
          <a:p>
            <a:pPr algn="ctr"/>
            <a:r>
              <a:rPr lang="de-AT" sz="2000" dirty="0">
                <a:latin typeface="Garamond" panose="02020404030301010803" pitchFamily="18" charset="0"/>
                <a:hlinkClick r:id="rId4"/>
              </a:rPr>
              <a:t>https://we.tl/t-3YULbLZXRD</a:t>
            </a:r>
            <a:r>
              <a:rPr lang="de-AT" sz="2000" dirty="0">
                <a:latin typeface="Garamond" panose="02020404030301010803" pitchFamily="18" charset="0"/>
              </a:rPr>
              <a:t> oder </a:t>
            </a:r>
            <a:r>
              <a:rPr lang="de-AT" sz="2000" dirty="0">
                <a:latin typeface="Garamond" panose="02020404030301010803" pitchFamily="18" charset="0"/>
                <a:hlinkClick r:id="rId5"/>
              </a:rPr>
              <a:t>https://tinyurl.com</a:t>
            </a:r>
            <a:r>
              <a:rPr lang="de-AT" sz="2000">
                <a:latin typeface="Garamond" panose="02020404030301010803" pitchFamily="18" charset="0"/>
                <a:hlinkClick r:id="rId5"/>
              </a:rPr>
              <a:t>/y6tnb3bl</a:t>
            </a:r>
            <a:r>
              <a:rPr lang="de-AT" sz="2000">
                <a:latin typeface="Garamond" panose="02020404030301010803" pitchFamily="18" charset="0"/>
              </a:rPr>
              <a:t> </a:t>
            </a:r>
            <a:endParaRPr lang="de-AT" dirty="0"/>
          </a:p>
        </p:txBody>
      </p:sp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E45BB13E-124B-4AA3-8771-E534F5192B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57" y="1209330"/>
            <a:ext cx="5784685" cy="404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747802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endParaRPr lang="de-DE" sz="1700" dirty="0">
              <a:latin typeface="Calibri" pitchFamily="34" charset="0"/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Picture 2" descr="C:\Users\Barberi\Pictures\Vendet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9" y="6066456"/>
            <a:ext cx="708582" cy="72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0401B1D6-5D96-4B23-970C-1D13236261BA}"/>
              </a:ext>
            </a:extLst>
          </p:cNvPr>
          <p:cNvSpPr txBox="1"/>
          <p:nvPr/>
        </p:nvSpPr>
        <p:spPr>
          <a:xfrm>
            <a:off x="1560136" y="1908100"/>
            <a:ext cx="6023728" cy="143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800" b="1" dirty="0">
                <a:solidFill>
                  <a:srgbClr val="B40000"/>
                </a:solidFill>
                <a:latin typeface="Garamond" pitchFamily="18" charset="0"/>
              </a:rPr>
              <a:t>Vielen Dank </a:t>
            </a:r>
            <a:br>
              <a:rPr lang="de-AT" sz="4800" b="1" dirty="0">
                <a:solidFill>
                  <a:srgbClr val="B40000"/>
                </a:solidFill>
                <a:latin typeface="Garamond" pitchFamily="18" charset="0"/>
              </a:rPr>
            </a:br>
            <a:r>
              <a:rPr lang="de-AT" sz="4800" b="1" dirty="0">
                <a:solidFill>
                  <a:srgbClr val="B40000"/>
                </a:solidFill>
                <a:latin typeface="Garamond" pitchFamily="18" charset="0"/>
              </a:rPr>
              <a:t>für </a:t>
            </a:r>
            <a:br>
              <a:rPr lang="de-AT" sz="4800" b="1" dirty="0">
                <a:solidFill>
                  <a:srgbClr val="B40000"/>
                </a:solidFill>
                <a:latin typeface="Garamond" pitchFamily="18" charset="0"/>
              </a:rPr>
            </a:br>
            <a:r>
              <a:rPr lang="de-AT" sz="4800" b="1" dirty="0">
                <a:solidFill>
                  <a:srgbClr val="B40000"/>
                </a:solidFill>
                <a:latin typeface="Garamond" pitchFamily="18" charset="0"/>
              </a:rPr>
              <a:t>Ihre Aufmerksamkeit!</a:t>
            </a:r>
            <a:endParaRPr lang="de-AT" sz="4800" b="1" dirty="0"/>
          </a:p>
        </p:txBody>
      </p:sp>
    </p:spTree>
    <p:extLst>
      <p:ext uri="{BB962C8B-B14F-4D97-AF65-F5344CB8AC3E}">
        <p14:creationId xmlns:p14="http://schemas.microsoft.com/office/powerpoint/2010/main" val="186390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747802"/>
            <a:ext cx="8229600" cy="923056"/>
          </a:xfrm>
        </p:spPr>
        <p:txBody>
          <a:bodyPr>
            <a:noAutofit/>
          </a:bodyPr>
          <a:lstStyle/>
          <a:p>
            <a:pPr algn="ctr"/>
            <a:r>
              <a:rPr lang="de-DE" sz="2400" dirty="0">
                <a:solidFill>
                  <a:srgbClr val="B40000"/>
                </a:solidFill>
                <a:latin typeface="Garamond" pitchFamily="18" charset="0"/>
              </a:rPr>
              <a:t>I.I Medienkompetenz</a:t>
            </a:r>
            <a:br>
              <a:rPr lang="de-AT" sz="2400" dirty="0">
                <a:solidFill>
                  <a:srgbClr val="B40000"/>
                </a:solidFill>
                <a:latin typeface="Garamond" pitchFamily="18" charset="0"/>
              </a:rPr>
            </a:br>
            <a:endParaRPr lang="en-US" sz="2400" dirty="0">
              <a:solidFill>
                <a:srgbClr val="B40000"/>
              </a:solidFill>
              <a:latin typeface="Garamond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747802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endParaRPr lang="de-DE" sz="1700" dirty="0">
              <a:latin typeface="Calibri" pitchFamily="34" charset="0"/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Picture 2" descr="C:\Users\Barberi\Pictures\Vendet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9" y="6066456"/>
            <a:ext cx="708582" cy="72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fik 15" descr="Ein Bild, das Mann, drinnen, Foto, Person enthält.&#10;&#10;Automatisch generierte Beschreibung">
            <a:extLst>
              <a:ext uri="{FF2B5EF4-FFF2-40B4-BE49-F238E27FC236}">
                <a16:creationId xmlns:a16="http://schemas.microsoft.com/office/drawing/2014/main" id="{B73C2D35-64C7-4D0B-A69F-B2B4A84DB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3452391"/>
            <a:ext cx="1591965" cy="2031325"/>
          </a:xfrm>
          <a:prstGeom prst="rect">
            <a:avLst/>
          </a:prstGeom>
        </p:spPr>
      </p:pic>
      <p:pic>
        <p:nvPicPr>
          <p:cNvPr id="18" name="Grafik 17" descr="Ein Bild, das Screenshot, Vogel enthält.&#10;&#10;Automatisch generierte Beschreibung">
            <a:extLst>
              <a:ext uri="{FF2B5EF4-FFF2-40B4-BE49-F238E27FC236}">
                <a16:creationId xmlns:a16="http://schemas.microsoft.com/office/drawing/2014/main" id="{0CAC733C-CE31-41AC-94A3-3BD483D38E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083" y="1710600"/>
            <a:ext cx="3586901" cy="1603293"/>
          </a:xfrm>
          <a:prstGeom prst="rect">
            <a:avLst/>
          </a:prstGeom>
        </p:spPr>
      </p:pic>
      <p:pic>
        <p:nvPicPr>
          <p:cNvPr id="20" name="Grafik 19" descr="Ein Bild, das Mann, Bildschirm, Computer enthält.&#10;&#10;Automatisch generierte Beschreibung">
            <a:extLst>
              <a:ext uri="{FF2B5EF4-FFF2-40B4-BE49-F238E27FC236}">
                <a16:creationId xmlns:a16="http://schemas.microsoft.com/office/drawing/2014/main" id="{71360D8A-D4D1-4273-88ED-9EEAA094A4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565" y="3452391"/>
            <a:ext cx="3381962" cy="1733666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1F7A9F19-B187-4175-A949-48E8FE0A8983}"/>
              </a:ext>
            </a:extLst>
          </p:cNvPr>
          <p:cNvSpPr txBox="1"/>
          <p:nvPr/>
        </p:nvSpPr>
        <p:spPr>
          <a:xfrm>
            <a:off x="320512" y="1571795"/>
            <a:ext cx="52983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latin typeface="Garamond" panose="02020404030301010803" pitchFamily="18" charset="0"/>
              </a:rPr>
              <a:t>Die „klassische“ Ausformulierung der </a:t>
            </a:r>
            <a:r>
              <a:rPr lang="de-AT" i="1" dirty="0">
                <a:latin typeface="Garamond" panose="02020404030301010803" pitchFamily="18" charset="0"/>
              </a:rPr>
              <a:t>Medienkompetenz</a:t>
            </a:r>
            <a:r>
              <a:rPr lang="de-AT" dirty="0">
                <a:latin typeface="Garamond" panose="02020404030301010803" pitchFamily="18" charset="0"/>
              </a:rPr>
              <a:t> erfolgte mit den Prinzipien des </a:t>
            </a:r>
            <a:r>
              <a:rPr lang="de-AT" i="1" dirty="0">
                <a:latin typeface="Garamond" panose="02020404030301010803" pitchFamily="18" charset="0"/>
              </a:rPr>
              <a:t>Symbolischen Interaktionismus </a:t>
            </a:r>
            <a:r>
              <a:rPr lang="de-AT" dirty="0">
                <a:latin typeface="Garamond" panose="02020404030301010803" pitchFamily="18" charset="0"/>
              </a:rPr>
              <a:t>der </a:t>
            </a:r>
            <a:r>
              <a:rPr lang="de-AT" i="1" dirty="0">
                <a:latin typeface="Garamond" panose="02020404030301010803" pitchFamily="18" charset="0"/>
              </a:rPr>
              <a:t>kommunikativen Kompetenz</a:t>
            </a:r>
            <a:r>
              <a:rPr lang="de-AT" dirty="0">
                <a:latin typeface="Garamond" panose="02020404030301010803" pitchFamily="18" charset="0"/>
              </a:rPr>
              <a:t>, und der </a:t>
            </a:r>
            <a:r>
              <a:rPr lang="de-AT" i="1" dirty="0">
                <a:latin typeface="Garamond" panose="02020404030301010803" pitchFamily="18" charset="0"/>
              </a:rPr>
              <a:t>Feldtheorie. </a:t>
            </a:r>
            <a:r>
              <a:rPr lang="de-AT" dirty="0">
                <a:latin typeface="Garamond" panose="02020404030301010803" pitchFamily="18" charset="0"/>
              </a:rPr>
              <a:t>Daraus resultierte in der Folge die Handlungsorientierte Medienpädagogik: Lehrende und Lernende befinden sich also ganz konkret in einem interaktiven „Spielfeld“ (vor allem im Klassenraum).</a:t>
            </a:r>
            <a:endParaRPr lang="de-AT" i="1" dirty="0">
              <a:latin typeface="Garamond" panose="02020404030301010803" pitchFamily="18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A44EEBA-B1C0-4227-A3C4-927850924D73}"/>
              </a:ext>
            </a:extLst>
          </p:cNvPr>
          <p:cNvSpPr txBox="1"/>
          <p:nvPr/>
        </p:nvSpPr>
        <p:spPr>
          <a:xfrm>
            <a:off x="5773735" y="3313892"/>
            <a:ext cx="31363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latin typeface="Garamond" panose="02020404030301010803" pitchFamily="18" charset="0"/>
              </a:rPr>
              <a:t>Beispiel</a:t>
            </a:r>
            <a:r>
              <a:rPr lang="de-AT" dirty="0">
                <a:latin typeface="Garamond" panose="02020404030301010803" pitchFamily="18" charset="0"/>
              </a:rPr>
              <a:t>: Wir sind als Bürger*innen und Lehrer*innen auf verschiedenen Ebenen </a:t>
            </a:r>
            <a:r>
              <a:rPr lang="de-AT" i="1" dirty="0">
                <a:latin typeface="Garamond" panose="02020404030301010803" pitchFamily="18" charset="0"/>
              </a:rPr>
              <a:t>vernetzt</a:t>
            </a:r>
            <a:r>
              <a:rPr lang="de-AT" dirty="0">
                <a:latin typeface="Garamond" panose="02020404030301010803" pitchFamily="18" charset="0"/>
              </a:rPr>
              <a:t> und brauchen so alle </a:t>
            </a:r>
            <a:r>
              <a:rPr lang="de-AT" i="1" dirty="0">
                <a:latin typeface="Garamond" panose="02020404030301010803" pitchFamily="18" charset="0"/>
              </a:rPr>
              <a:t>Medienkompetenz</a:t>
            </a:r>
            <a:r>
              <a:rPr lang="de-AT" dirty="0">
                <a:latin typeface="Garamond" panose="02020404030301010803" pitchFamily="18" charset="0"/>
              </a:rPr>
              <a:t> im Sinne des </a:t>
            </a:r>
            <a:r>
              <a:rPr lang="de-AT" i="1" dirty="0">
                <a:latin typeface="Garamond" panose="02020404030301010803" pitchFamily="18" charset="0"/>
              </a:rPr>
              <a:t>kritischen Umgangs </a:t>
            </a:r>
            <a:r>
              <a:rPr lang="de-AT" dirty="0">
                <a:latin typeface="Garamond" panose="02020404030301010803" pitchFamily="18" charset="0"/>
              </a:rPr>
              <a:t>mit Medien (in allen Wortbedeutungen: </a:t>
            </a:r>
            <a:r>
              <a:rPr lang="de-AT" i="1" dirty="0">
                <a:latin typeface="Garamond" panose="02020404030301010803" pitchFamily="18" charset="0"/>
              </a:rPr>
              <a:t>Sprache, Schrift, Technologien, Netzwerke</a:t>
            </a:r>
            <a:r>
              <a:rPr lang="de-AT" dirty="0">
                <a:latin typeface="Garamond" panose="02020404030301010803" pitchFamily="18" charset="0"/>
              </a:rPr>
              <a:t>).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129DDF9-D1B5-4AFE-AC49-39F0AEA92A35}"/>
              </a:ext>
            </a:extLst>
          </p:cNvPr>
          <p:cNvSpPr txBox="1"/>
          <p:nvPr/>
        </p:nvSpPr>
        <p:spPr>
          <a:xfrm>
            <a:off x="419492" y="5373278"/>
            <a:ext cx="1739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latin typeface="Garamond" panose="02020404030301010803" pitchFamily="18" charset="0"/>
              </a:rPr>
              <a:t>Dieter Baacke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725349D-BE8B-4C57-8402-2A8A0B0E114D}"/>
              </a:ext>
            </a:extLst>
          </p:cNvPr>
          <p:cNvSpPr txBox="1"/>
          <p:nvPr/>
        </p:nvSpPr>
        <p:spPr>
          <a:xfrm>
            <a:off x="2324174" y="5199227"/>
            <a:ext cx="329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latin typeface="Garamond" panose="02020404030301010803" pitchFamily="18" charset="0"/>
              </a:rPr>
              <a:t>Jürgen Habermas / Noam Chomsky / Pierre Bourdieu</a:t>
            </a:r>
          </a:p>
        </p:txBody>
      </p:sp>
    </p:spTree>
    <p:extLst>
      <p:ext uri="{BB962C8B-B14F-4D97-AF65-F5344CB8AC3E}">
        <p14:creationId xmlns:p14="http://schemas.microsoft.com/office/powerpoint/2010/main" val="288148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747802"/>
            <a:ext cx="8229600" cy="482600"/>
          </a:xfrm>
        </p:spPr>
        <p:txBody>
          <a:bodyPr>
            <a:noAutofit/>
          </a:bodyPr>
          <a:lstStyle/>
          <a:p>
            <a:pPr algn="ctr"/>
            <a:r>
              <a:rPr lang="de-DE" sz="2400" dirty="0">
                <a:solidFill>
                  <a:srgbClr val="B40000"/>
                </a:solidFill>
                <a:latin typeface="Garamond" pitchFamily="18" charset="0"/>
              </a:rPr>
              <a:t>I.II Medienkompetenz</a:t>
            </a:r>
            <a:br>
              <a:rPr lang="de-AT" sz="2400" dirty="0">
                <a:solidFill>
                  <a:srgbClr val="B40000"/>
                </a:solidFill>
                <a:latin typeface="Garamond" pitchFamily="18" charset="0"/>
              </a:rPr>
            </a:br>
            <a:endParaRPr lang="en-US" sz="2400" dirty="0">
              <a:solidFill>
                <a:srgbClr val="B40000"/>
              </a:solidFill>
              <a:latin typeface="Garamond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747802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endParaRPr lang="de-DE" sz="1700" dirty="0">
              <a:latin typeface="Calibri" pitchFamily="34" charset="0"/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Picture 2" descr="C:\Users\Barberi\Pictures\Vendet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9" y="6066456"/>
            <a:ext cx="708582" cy="72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5CBA9F8-A48B-4A0C-BBB3-46D1C6F6D7CD}"/>
              </a:ext>
            </a:extLst>
          </p:cNvPr>
          <p:cNvSpPr txBox="1"/>
          <p:nvPr/>
        </p:nvSpPr>
        <p:spPr>
          <a:xfrm>
            <a:off x="921207" y="3970793"/>
            <a:ext cx="1897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2400" dirty="0">
              <a:latin typeface="Garamond" panose="02020404030301010803" pitchFamily="18" charset="0"/>
            </a:endParaRPr>
          </a:p>
          <a:p>
            <a:endParaRPr lang="de-AT" sz="2400" dirty="0">
              <a:latin typeface="Garamond" panose="02020404030301010803" pitchFamily="18" charset="0"/>
            </a:endParaRPr>
          </a:p>
        </p:txBody>
      </p:sp>
      <p:pic>
        <p:nvPicPr>
          <p:cNvPr id="8" name="Grafik 7" descr="Ein Bild, das Tisch enthält.&#10;&#10;Automatisch generierte Beschreibung">
            <a:extLst>
              <a:ext uri="{FF2B5EF4-FFF2-40B4-BE49-F238E27FC236}">
                <a16:creationId xmlns:a16="http://schemas.microsoft.com/office/drawing/2014/main" id="{7359894C-B30C-4D6E-B340-24ABDB42D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52" y="1230402"/>
            <a:ext cx="6569896" cy="46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6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747802"/>
            <a:ext cx="8229600" cy="923056"/>
          </a:xfrm>
        </p:spPr>
        <p:txBody>
          <a:bodyPr>
            <a:noAutofit/>
          </a:bodyPr>
          <a:lstStyle/>
          <a:p>
            <a:pPr algn="ctr"/>
            <a:r>
              <a:rPr lang="de-DE" sz="2400" dirty="0">
                <a:solidFill>
                  <a:srgbClr val="B40000"/>
                </a:solidFill>
                <a:latin typeface="Garamond" pitchFamily="18" charset="0"/>
              </a:rPr>
              <a:t>II.I Habitus, Medialer Habitus, Digitaler Habitus</a:t>
            </a:r>
            <a:endParaRPr lang="en-US" sz="2400" dirty="0">
              <a:solidFill>
                <a:srgbClr val="B40000"/>
              </a:solidFill>
              <a:latin typeface="Garamond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03238" y="78188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endParaRPr lang="de-DE" sz="1700" dirty="0">
              <a:latin typeface="Calibri" pitchFamily="34" charset="0"/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Picture 2" descr="C:\Users\Barberi\Pictures\Vendet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9" y="6066456"/>
            <a:ext cx="708582" cy="72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 descr="Ein Bild, das Screenshot, Zeichnung enthält.&#10;&#10;Automatisch generierte Beschreibung">
            <a:extLst>
              <a:ext uri="{FF2B5EF4-FFF2-40B4-BE49-F238E27FC236}">
                <a16:creationId xmlns:a16="http://schemas.microsoft.com/office/drawing/2014/main" id="{694E3518-C3BA-40F8-9F8B-83DED3AC01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46" y="1328122"/>
            <a:ext cx="3325966" cy="109579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2972D92-620A-4CEE-9795-1DA2D90FBE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3" y="2766202"/>
            <a:ext cx="1484578" cy="2436058"/>
          </a:xfrm>
          <a:prstGeom prst="rect">
            <a:avLst/>
          </a:prstGeom>
        </p:spPr>
      </p:pic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7AE6CD31-A443-4A7B-91DE-B2C47FF8F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950" y="1187036"/>
            <a:ext cx="2617936" cy="142195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138D2E9-18F0-4E5F-A8A8-15B21F3C2B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933" y="2511680"/>
            <a:ext cx="3038224" cy="129571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FDB30CCE-99EA-4D9A-BB9C-068BDDCA44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760" y="1335439"/>
            <a:ext cx="2746882" cy="107720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C42C664-97CC-415F-82F6-8FE711D5B9CA}"/>
              </a:ext>
            </a:extLst>
          </p:cNvPr>
          <p:cNvSpPr txBox="1"/>
          <p:nvPr/>
        </p:nvSpPr>
        <p:spPr>
          <a:xfrm>
            <a:off x="2705493" y="4003734"/>
            <a:ext cx="6240544" cy="1831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BA81BD2-6F58-425C-9EC2-E151A69DA16C}"/>
              </a:ext>
            </a:extLst>
          </p:cNvPr>
          <p:cNvSpPr txBox="1"/>
          <p:nvPr/>
        </p:nvSpPr>
        <p:spPr>
          <a:xfrm>
            <a:off x="1753386" y="5434365"/>
            <a:ext cx="7390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latin typeface="Garamond" panose="02020404030301010803" pitchFamily="18" charset="0"/>
              </a:rPr>
              <a:t>Bourdieu in einfachen Worten</a:t>
            </a:r>
            <a:r>
              <a:rPr lang="de-AT" dirty="0">
                <a:latin typeface="Garamond" panose="02020404030301010803" pitchFamily="18" charset="0"/>
              </a:rPr>
              <a:t>: Ein Bildungssystem, dass die Schwächsten schwächt und die Stärksten stärkt, ist einer Demokratie nicht würdig!</a:t>
            </a:r>
          </a:p>
          <a:p>
            <a:endParaRPr lang="de-AT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DFDDE91-8FE3-4A7D-933E-9D7C98569881}"/>
              </a:ext>
            </a:extLst>
          </p:cNvPr>
          <p:cNvSpPr txBox="1"/>
          <p:nvPr/>
        </p:nvSpPr>
        <p:spPr>
          <a:xfrm>
            <a:off x="1753386" y="3883843"/>
            <a:ext cx="70889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latin typeface="Garamond" panose="02020404030301010803" pitchFamily="18" charset="0"/>
              </a:rPr>
              <a:t>Beispiel: </a:t>
            </a:r>
            <a:r>
              <a:rPr lang="de-AT" dirty="0">
                <a:latin typeface="Garamond" panose="02020404030301010803" pitchFamily="18" charset="0"/>
              </a:rPr>
              <a:t>Wir sind in jeder didaktischen (und menschlichen) Situation in ein kommunikatives Kräftefeld und ein „Netz“ der </a:t>
            </a:r>
            <a:r>
              <a:rPr lang="de-AT" i="1" dirty="0">
                <a:latin typeface="Garamond" panose="02020404030301010803" pitchFamily="18" charset="0"/>
              </a:rPr>
              <a:t>Ungleichheit</a:t>
            </a:r>
            <a:r>
              <a:rPr lang="de-AT" dirty="0">
                <a:latin typeface="Garamond" panose="02020404030301010803" pitchFamily="18" charset="0"/>
              </a:rPr>
              <a:t> verwoben, in dem die jeweilige Kapitalausstattung auch die Möglichkeit bestimmt sie </a:t>
            </a:r>
            <a:r>
              <a:rPr lang="de-AT" i="1" dirty="0">
                <a:latin typeface="Garamond" panose="02020404030301010803" pitchFamily="18" charset="0"/>
              </a:rPr>
              <a:t>auszugleichen. </a:t>
            </a:r>
            <a:r>
              <a:rPr lang="de-AT" dirty="0">
                <a:latin typeface="Garamond" panose="02020404030301010803" pitchFamily="18" charset="0"/>
              </a:rPr>
              <a:t>Durch die vielfältigen Belastungen von Lehrer*innen ist das gerade in der Schule besonders schwer.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2184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747802"/>
            <a:ext cx="8229600" cy="923056"/>
          </a:xfrm>
        </p:spPr>
        <p:txBody>
          <a:bodyPr>
            <a:noAutofit/>
          </a:bodyPr>
          <a:lstStyle/>
          <a:p>
            <a:pPr algn="ctr"/>
            <a:r>
              <a:rPr lang="de-DE" sz="2400" dirty="0">
                <a:solidFill>
                  <a:srgbClr val="B40000"/>
                </a:solidFill>
                <a:latin typeface="Garamond" pitchFamily="18" charset="0"/>
              </a:rPr>
              <a:t>II.II Habitus, Medialer Habitus, Digitaler Habitus</a:t>
            </a:r>
            <a:br>
              <a:rPr lang="de-AT" sz="2400" dirty="0">
                <a:solidFill>
                  <a:srgbClr val="B40000"/>
                </a:solidFill>
                <a:latin typeface="Garamond" pitchFamily="18" charset="0"/>
              </a:rPr>
            </a:br>
            <a:endParaRPr lang="en-US" sz="2400" dirty="0">
              <a:solidFill>
                <a:srgbClr val="B40000"/>
              </a:solidFill>
              <a:latin typeface="Garamond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747802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endParaRPr lang="de-DE" sz="1700" dirty="0">
              <a:latin typeface="Calibri" pitchFamily="34" charset="0"/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2" descr="C:\Users\Barberi\Pictures\Vendet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9" y="6066456"/>
            <a:ext cx="708582" cy="72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BD098B7-2D46-428A-93FE-38D9167E9205}"/>
              </a:ext>
            </a:extLst>
          </p:cNvPr>
          <p:cNvSpPr txBox="1"/>
          <p:nvPr/>
        </p:nvSpPr>
        <p:spPr>
          <a:xfrm>
            <a:off x="193171" y="1567921"/>
            <a:ext cx="3145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1600" dirty="0">
              <a:latin typeface="Garamond" panose="02020404030301010803" pitchFamily="18" charset="0"/>
            </a:endParaRPr>
          </a:p>
        </p:txBody>
      </p:sp>
      <p:pic>
        <p:nvPicPr>
          <p:cNvPr id="3" name="Grafik 2" descr="Ein Bild, das blau, Anzeige, Bus, geparkt enthält.&#10;&#10;Automatisch generierte Beschreibung">
            <a:extLst>
              <a:ext uri="{FF2B5EF4-FFF2-40B4-BE49-F238E27FC236}">
                <a16:creationId xmlns:a16="http://schemas.microsoft.com/office/drawing/2014/main" id="{E3D06467-9AC3-4922-9EB5-1D48D0CE20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7" y="1396791"/>
            <a:ext cx="1841380" cy="2609188"/>
          </a:xfrm>
          <a:prstGeom prst="rect">
            <a:avLst/>
          </a:prstGeom>
        </p:spPr>
      </p:pic>
      <p:pic>
        <p:nvPicPr>
          <p:cNvPr id="6" name="Grafik 5" descr="Ein Bild, das Spiel, Platz, Ball, haltend enthält.&#10;&#10;Automatisch generierte Beschreibung">
            <a:extLst>
              <a:ext uri="{FF2B5EF4-FFF2-40B4-BE49-F238E27FC236}">
                <a16:creationId xmlns:a16="http://schemas.microsoft.com/office/drawing/2014/main" id="{1E6523A7-FFE9-4BD1-B883-5A01DD97D4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32" y="1396791"/>
            <a:ext cx="1839075" cy="2609188"/>
          </a:xfrm>
          <a:prstGeom prst="rect">
            <a:avLst/>
          </a:prstGeom>
        </p:spPr>
      </p:pic>
      <p:pic>
        <p:nvPicPr>
          <p:cNvPr id="13" name="Grafik 1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0FA49924-97B0-4EA8-8F29-06D354A482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951" y="4267054"/>
            <a:ext cx="4909351" cy="1538327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EC6444C-42F8-4031-9DDC-23007C885964}"/>
              </a:ext>
            </a:extLst>
          </p:cNvPr>
          <p:cNvSpPr txBox="1"/>
          <p:nvPr/>
        </p:nvSpPr>
        <p:spPr>
          <a:xfrm>
            <a:off x="4944533" y="1491477"/>
            <a:ext cx="4006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Garamond" panose="02020404030301010803" pitchFamily="18" charset="0"/>
              </a:rPr>
              <a:t>Medienwelten von Haupt- und Realschüler*innen (nach Sven Kommer)</a:t>
            </a:r>
            <a:br>
              <a:rPr lang="de-DE" dirty="0">
                <a:latin typeface="Garamond" panose="02020404030301010803" pitchFamily="18" charset="0"/>
              </a:rPr>
            </a:br>
            <a:endParaRPr lang="de-DE" dirty="0">
              <a:latin typeface="Garamond" panose="02020404030301010803" pitchFamily="18" charset="0"/>
            </a:endParaRPr>
          </a:p>
          <a:p>
            <a:r>
              <a:rPr lang="de-DE" dirty="0">
                <a:latin typeface="Garamond" panose="02020404030301010803" pitchFamily="18" charset="0"/>
              </a:rPr>
              <a:t>Kompetenzlevel 1: Die Verunsicherten</a:t>
            </a:r>
          </a:p>
          <a:p>
            <a:r>
              <a:rPr lang="de-DE" dirty="0">
                <a:latin typeface="Garamond" panose="02020404030301010803" pitchFamily="18" charset="0"/>
              </a:rPr>
              <a:t>Kompetenzlevel 2: Die </a:t>
            </a:r>
            <a:r>
              <a:rPr lang="de-DE" dirty="0" err="1">
                <a:latin typeface="Garamond" panose="02020404030301010803" pitchFamily="18" charset="0"/>
              </a:rPr>
              <a:t>Delegierer</a:t>
            </a:r>
            <a:endParaRPr lang="de-DE" dirty="0">
              <a:latin typeface="Garamond" panose="02020404030301010803" pitchFamily="18" charset="0"/>
            </a:endParaRPr>
          </a:p>
          <a:p>
            <a:r>
              <a:rPr lang="de-DE" dirty="0">
                <a:latin typeface="Garamond" panose="02020404030301010803" pitchFamily="18" charset="0"/>
              </a:rPr>
              <a:t>Kompetenzlevel 3: Die Pragmatiker</a:t>
            </a:r>
          </a:p>
          <a:p>
            <a:r>
              <a:rPr lang="de-DE" dirty="0">
                <a:latin typeface="Garamond" panose="02020404030301010803" pitchFamily="18" charset="0"/>
              </a:rPr>
              <a:t>Kompetenzlevel 4: Die Bastler</a:t>
            </a:r>
            <a:endParaRPr lang="de-AT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78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747802"/>
            <a:ext cx="8229600" cy="923056"/>
          </a:xfrm>
        </p:spPr>
        <p:txBody>
          <a:bodyPr>
            <a:noAutofit/>
          </a:bodyPr>
          <a:lstStyle/>
          <a:p>
            <a:pPr algn="ctr"/>
            <a:r>
              <a:rPr lang="de-DE" sz="2400" dirty="0">
                <a:solidFill>
                  <a:srgbClr val="B40000"/>
                </a:solidFill>
                <a:latin typeface="Garamond" pitchFamily="18" charset="0"/>
              </a:rPr>
              <a:t>III.I </a:t>
            </a:r>
            <a:r>
              <a:rPr lang="de-AT" sz="2400" dirty="0">
                <a:solidFill>
                  <a:srgbClr val="B40000"/>
                </a:solidFill>
                <a:latin typeface="Garamond" pitchFamily="18" charset="0"/>
              </a:rPr>
              <a:t>Digitaler Kapitalismus / Digitaler Humanismus</a:t>
            </a:r>
            <a:endParaRPr lang="en-US" sz="2400" dirty="0">
              <a:solidFill>
                <a:srgbClr val="B40000"/>
              </a:solidFill>
              <a:latin typeface="Garamond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747802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endParaRPr lang="de-DE" sz="1700" dirty="0">
              <a:latin typeface="Calibri" pitchFamily="34" charset="0"/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2" descr="C:\Users\Barberi\Pictures\Vendet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9" y="6066456"/>
            <a:ext cx="708582" cy="72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33E4CF3-940B-4870-ACA8-EBB8EC8AF8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" y="1911013"/>
            <a:ext cx="1867123" cy="303597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4735643-874B-4D55-B2F4-33A61090D916}"/>
              </a:ext>
            </a:extLst>
          </p:cNvPr>
          <p:cNvSpPr txBox="1"/>
          <p:nvPr/>
        </p:nvSpPr>
        <p:spPr>
          <a:xfrm>
            <a:off x="1972733" y="1412527"/>
            <a:ext cx="713518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>
                <a:latin typeface="Garamond" panose="02020404030301010803" pitchFamily="18" charset="0"/>
              </a:rPr>
              <a:t>Problem der „FAGAM“: Facebook, Amazon, Google, Apple, Microsoft (USA) … Alibaba, Tencent (China)</a:t>
            </a:r>
          </a:p>
          <a:p>
            <a:endParaRPr lang="de-AT" sz="2000" dirty="0">
              <a:latin typeface="Garamond" panose="02020404030301010803" pitchFamily="18" charset="0"/>
            </a:endParaRPr>
          </a:p>
          <a:p>
            <a:r>
              <a:rPr lang="de-AT" sz="2000" dirty="0">
                <a:latin typeface="Garamond" panose="02020404030301010803" pitchFamily="18" charset="0"/>
              </a:rPr>
              <a:t>Transformation des neoliberalen Kapitalismus in einen neofeudalen </a:t>
            </a:r>
            <a:r>
              <a:rPr lang="de-AT" sz="2000" i="1" dirty="0">
                <a:latin typeface="Garamond" panose="02020404030301010803" pitchFamily="18" charset="0"/>
              </a:rPr>
              <a:t>Digitalen Kapitalismus </a:t>
            </a:r>
            <a:r>
              <a:rPr lang="de-AT" sz="2000" dirty="0">
                <a:latin typeface="Garamond" panose="02020404030301010803" pitchFamily="18" charset="0"/>
              </a:rPr>
              <a:t>„proprietärer Märkte“ in dem Güter (Hardware, Software etc.) nunmehr </a:t>
            </a:r>
            <a:r>
              <a:rPr lang="de-AT" sz="2000" i="1" dirty="0" err="1">
                <a:latin typeface="Garamond" panose="02020404030301010803" pitchFamily="18" charset="0"/>
              </a:rPr>
              <a:t>unknapp</a:t>
            </a:r>
            <a:r>
              <a:rPr lang="de-AT" sz="2000" dirty="0">
                <a:latin typeface="Garamond" panose="02020404030301010803" pitchFamily="18" charset="0"/>
              </a:rPr>
              <a:t> sind, weil sie annähernd kostenfrei </a:t>
            </a:r>
            <a:r>
              <a:rPr lang="de-AT" sz="2000" i="1" dirty="0">
                <a:latin typeface="Garamond" panose="02020404030301010803" pitchFamily="18" charset="0"/>
              </a:rPr>
              <a:t>reproduziert</a:t>
            </a:r>
            <a:r>
              <a:rPr lang="de-AT" sz="2000" dirty="0">
                <a:latin typeface="Garamond" panose="02020404030301010803" pitchFamily="18" charset="0"/>
              </a:rPr>
              <a:t> werden können (z. B. </a:t>
            </a:r>
            <a:r>
              <a:rPr lang="de-AT" sz="2000">
                <a:latin typeface="Garamond" panose="02020404030301010803" pitchFamily="18" charset="0"/>
              </a:rPr>
              <a:t>mp3-Dateien </a:t>
            </a:r>
            <a:r>
              <a:rPr lang="de-AT" sz="2000" dirty="0">
                <a:latin typeface="Garamond" panose="02020404030301010803" pitchFamily="18" charset="0"/>
              </a:rPr>
              <a:t>etc.) </a:t>
            </a:r>
          </a:p>
          <a:p>
            <a:endParaRPr lang="de-AT" sz="2000" dirty="0">
              <a:latin typeface="Garamond" panose="02020404030301010803" pitchFamily="18" charset="0"/>
            </a:endParaRPr>
          </a:p>
          <a:p>
            <a:r>
              <a:rPr lang="de-AT" sz="2000" b="1" dirty="0">
                <a:latin typeface="Garamond" panose="02020404030301010803" pitchFamily="18" charset="0"/>
              </a:rPr>
              <a:t>Beispiel</a:t>
            </a:r>
            <a:r>
              <a:rPr lang="de-AT" sz="2000" dirty="0">
                <a:latin typeface="Garamond" panose="02020404030301010803" pitchFamily="18" charset="0"/>
              </a:rPr>
              <a:t>: Was bedeutet diese „digitale“ Entwicklung der Märkte für die konkrete Unterrichtssituation? </a:t>
            </a:r>
          </a:p>
          <a:p>
            <a:endParaRPr lang="de-AT" sz="2000" dirty="0">
              <a:latin typeface="Garamond" panose="02020404030301010803" pitchFamily="18" charset="0"/>
            </a:endParaRPr>
          </a:p>
          <a:p>
            <a:r>
              <a:rPr lang="de-AT" sz="2000" i="1" dirty="0">
                <a:latin typeface="Garamond" panose="02020404030301010803" pitchFamily="18" charset="0"/>
              </a:rPr>
              <a:t>À la longue </a:t>
            </a:r>
            <a:r>
              <a:rPr lang="de-AT" sz="2000" dirty="0">
                <a:latin typeface="Garamond" panose="02020404030301010803" pitchFamily="18" charset="0"/>
              </a:rPr>
              <a:t>die endgültige Auflösung des öffentlichen Eigentums, der öffentlichen Schule und damit auch der Demokratie und der Mitbestimmung für Lernende </a:t>
            </a:r>
            <a:r>
              <a:rPr lang="de-AT" sz="2000" i="1" dirty="0">
                <a:latin typeface="Garamond" panose="02020404030301010803" pitchFamily="18" charset="0"/>
              </a:rPr>
              <a:t>und</a:t>
            </a:r>
            <a:r>
              <a:rPr lang="de-AT" sz="2000" dirty="0">
                <a:latin typeface="Garamond" panose="02020404030301010803" pitchFamily="18" charset="0"/>
              </a:rPr>
              <a:t> Lehrende.</a:t>
            </a:r>
            <a:br>
              <a:rPr lang="de-AT" sz="2000" dirty="0">
                <a:latin typeface="Garamond" panose="02020404030301010803" pitchFamily="18" charset="0"/>
              </a:rPr>
            </a:br>
            <a:endParaRPr lang="de-AT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23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747802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endParaRPr lang="de-DE" sz="1700" dirty="0">
              <a:latin typeface="Calibri" pitchFamily="34" charset="0"/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2" descr="C:\Users\Barberi\Pictures\Vendet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9" y="6066456"/>
            <a:ext cx="708582" cy="72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 descr="Ein Bild, das Zeitung enthält.&#10;&#10;Automatisch generierte Beschreibung">
            <a:extLst>
              <a:ext uri="{FF2B5EF4-FFF2-40B4-BE49-F238E27FC236}">
                <a16:creationId xmlns:a16="http://schemas.microsoft.com/office/drawing/2014/main" id="{E0F7C966-4AC8-4CBF-B894-C1FB672C9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861" y="1413700"/>
            <a:ext cx="3834090" cy="2186004"/>
          </a:xfrm>
          <a:prstGeom prst="rect">
            <a:avLst/>
          </a:prstGeom>
        </p:spPr>
      </p:pic>
      <p:pic>
        <p:nvPicPr>
          <p:cNvPr id="6" name="Grafik 5" descr="Ein Bild, das Flasche, Schild, Personen, Essen enthält.&#10;&#10;Automatisch generierte Beschreibung">
            <a:extLst>
              <a:ext uri="{FF2B5EF4-FFF2-40B4-BE49-F238E27FC236}">
                <a16:creationId xmlns:a16="http://schemas.microsoft.com/office/drawing/2014/main" id="{241BA387-307A-4C85-9628-8CD116EF07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08" y="1399393"/>
            <a:ext cx="2209337" cy="3706941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A64CB8F-2713-4EB0-9E50-9ECC656161F6}"/>
              </a:ext>
            </a:extLst>
          </p:cNvPr>
          <p:cNvSpPr txBox="1"/>
          <p:nvPr/>
        </p:nvSpPr>
        <p:spPr>
          <a:xfrm>
            <a:off x="4517902" y="3704733"/>
            <a:ext cx="3262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latin typeface="Garamond" panose="02020404030301010803" pitchFamily="18" charset="0"/>
                <a:hlinkClick r:id="rId5"/>
              </a:rPr>
              <a:t>https://dighum.ec.tuwien.ac.at/</a:t>
            </a:r>
            <a:endParaRPr lang="de-AT" dirty="0">
              <a:latin typeface="Garamond" panose="02020404030301010803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BD0FA1E-E6B5-4695-AADD-D40EA576F532}"/>
              </a:ext>
            </a:extLst>
          </p:cNvPr>
          <p:cNvSpPr txBox="1"/>
          <p:nvPr/>
        </p:nvSpPr>
        <p:spPr>
          <a:xfrm>
            <a:off x="5703216" y="37612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AT" dirty="0"/>
          </a:p>
        </p:txBody>
      </p:sp>
      <p:sp>
        <p:nvSpPr>
          <p:cNvPr id="15" name="Titel 6">
            <a:extLst>
              <a:ext uri="{FF2B5EF4-FFF2-40B4-BE49-F238E27FC236}">
                <a16:creationId xmlns:a16="http://schemas.microsoft.com/office/drawing/2014/main" id="{308691FC-14DC-4E26-8B44-A7A65B3D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47802"/>
            <a:ext cx="8229600" cy="923056"/>
          </a:xfrm>
        </p:spPr>
        <p:txBody>
          <a:bodyPr>
            <a:noAutofit/>
          </a:bodyPr>
          <a:lstStyle/>
          <a:p>
            <a:pPr algn="ctr"/>
            <a:r>
              <a:rPr lang="de-DE" sz="2400" dirty="0">
                <a:solidFill>
                  <a:srgbClr val="B40000"/>
                </a:solidFill>
                <a:latin typeface="Garamond" pitchFamily="18" charset="0"/>
              </a:rPr>
              <a:t>III.II </a:t>
            </a:r>
            <a:r>
              <a:rPr lang="de-AT" sz="2400" dirty="0">
                <a:solidFill>
                  <a:srgbClr val="B40000"/>
                </a:solidFill>
                <a:latin typeface="Garamond" pitchFamily="18" charset="0"/>
              </a:rPr>
              <a:t>Digitaler Kapitalismus / Digitaler Humanismus</a:t>
            </a:r>
            <a:endParaRPr lang="en-US" sz="2400" dirty="0">
              <a:solidFill>
                <a:srgbClr val="B40000"/>
              </a:solidFill>
              <a:latin typeface="Garamond" pitchFamily="18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42AB498-C6EA-412A-9FE6-5D73327028F7}"/>
              </a:ext>
            </a:extLst>
          </p:cNvPr>
          <p:cNvSpPr txBox="1"/>
          <p:nvPr/>
        </p:nvSpPr>
        <p:spPr>
          <a:xfrm>
            <a:off x="3525625" y="4234321"/>
            <a:ext cx="5059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latin typeface="Garamond" panose="02020404030301010803" pitchFamily="18" charset="0"/>
                <a:ea typeface="Gadugi" panose="020B0502040204020203" pitchFamily="34" charset="0"/>
              </a:rPr>
              <a:t>Diskussionen zum </a:t>
            </a:r>
            <a:r>
              <a:rPr lang="de-AT" i="1" dirty="0">
                <a:latin typeface="Garamond" panose="02020404030301010803" pitchFamily="18" charset="0"/>
                <a:ea typeface="Gadugi" panose="020B0502040204020203" pitchFamily="34" charset="0"/>
              </a:rPr>
              <a:t>„offenen“ Gemeinwohl</a:t>
            </a:r>
            <a:r>
              <a:rPr lang="de-AT" dirty="0">
                <a:latin typeface="Garamond" panose="02020404030301010803" pitchFamily="18" charset="0"/>
                <a:ea typeface="Gadugi" panose="020B0502040204020203" pitchFamily="34" charset="0"/>
              </a:rPr>
              <a:t>: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7C83F10-37A9-4A49-92EA-934C655D2D05}"/>
              </a:ext>
            </a:extLst>
          </p:cNvPr>
          <p:cNvSpPr txBox="1"/>
          <p:nvPr/>
        </p:nvSpPr>
        <p:spPr>
          <a:xfrm>
            <a:off x="3239927" y="4703974"/>
            <a:ext cx="5583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latin typeface="Garamond" panose="02020404030301010803" pitchFamily="18" charset="0"/>
                <a:ea typeface="Gadugi" panose="020B0502040204020203" pitchFamily="34" charset="0"/>
              </a:rPr>
              <a:t>– Open Source, Open Educational Resources (OER), Open Systems, Offener Hochschulzugang (Hertha Firnberg) etc.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77302DB-60F7-4E44-9B7F-1C09C8176E89}"/>
              </a:ext>
            </a:extLst>
          </p:cNvPr>
          <p:cNvSpPr txBox="1"/>
          <p:nvPr/>
        </p:nvSpPr>
        <p:spPr>
          <a:xfrm>
            <a:off x="3249354" y="5378586"/>
            <a:ext cx="5894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latin typeface="Garamond" panose="02020404030301010803" pitchFamily="18" charset="0"/>
                <a:ea typeface="Gadugi" panose="020B0502040204020203" pitchFamily="34" charset="0"/>
              </a:rPr>
              <a:t>– Creative Commons (CC), Common Wealth, Community, Kommunitarismus, öffentliches Eigentum, Kommunikation etc.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9405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03238" y="698804"/>
            <a:ext cx="8229600" cy="828067"/>
          </a:xfrm>
        </p:spPr>
        <p:txBody>
          <a:bodyPr>
            <a:noAutofit/>
          </a:bodyPr>
          <a:lstStyle/>
          <a:p>
            <a:pPr algn="ctr"/>
            <a:r>
              <a:rPr lang="de-AT" sz="2400" dirty="0">
                <a:solidFill>
                  <a:srgbClr val="B40000"/>
                </a:solidFill>
                <a:latin typeface="Garamond" pitchFamily="18" charset="0"/>
              </a:rPr>
              <a:t>IV.I Mangelnde Medienkompetenz und Demokratiegefährdung (</a:t>
            </a:r>
            <a:r>
              <a:rPr lang="de-AT" sz="2400" i="1" dirty="0">
                <a:solidFill>
                  <a:srgbClr val="B40000"/>
                </a:solidFill>
                <a:latin typeface="Garamond" pitchFamily="18" charset="0"/>
              </a:rPr>
              <a:t>digital </a:t>
            </a:r>
            <a:r>
              <a:rPr lang="de-AT" sz="2400" i="1" dirty="0" err="1">
                <a:solidFill>
                  <a:srgbClr val="B40000"/>
                </a:solidFill>
                <a:latin typeface="Garamond" pitchFamily="18" charset="0"/>
              </a:rPr>
              <a:t>as</a:t>
            </a:r>
            <a:r>
              <a:rPr lang="de-AT" sz="2400" i="1" dirty="0">
                <a:solidFill>
                  <a:srgbClr val="B40000"/>
                </a:solidFill>
                <a:latin typeface="Garamond" pitchFamily="18" charset="0"/>
              </a:rPr>
              <a:t> social divide</a:t>
            </a:r>
            <a:r>
              <a:rPr lang="de-AT" sz="2400" dirty="0">
                <a:solidFill>
                  <a:srgbClr val="B40000"/>
                </a:solidFill>
                <a:latin typeface="Garamond" pitchFamily="18" charset="0"/>
              </a:rPr>
              <a:t>)</a:t>
            </a:r>
            <a:endParaRPr lang="en-US" sz="2400" dirty="0">
              <a:solidFill>
                <a:srgbClr val="B40000"/>
              </a:solidFill>
              <a:latin typeface="Garamond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endParaRPr lang="de-DE" sz="1700" dirty="0">
              <a:latin typeface="Calibri" pitchFamily="34" charset="0"/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2" descr="C:\Users\Barberi\Pictures\Vendet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9" y="6066456"/>
            <a:ext cx="708582" cy="72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 descr="Ein Bild, das Essen enthält.&#10;&#10;Automatisch generierte Beschreibung">
            <a:extLst>
              <a:ext uri="{FF2B5EF4-FFF2-40B4-BE49-F238E27FC236}">
                <a16:creationId xmlns:a16="http://schemas.microsoft.com/office/drawing/2014/main" id="{2EE6B243-4FF7-4AB4-922B-296E4D4EA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145" y="2997017"/>
            <a:ext cx="1516582" cy="2530453"/>
          </a:xfrm>
          <a:prstGeom prst="rect">
            <a:avLst/>
          </a:prstGeom>
        </p:spPr>
      </p:pic>
      <p:pic>
        <p:nvPicPr>
          <p:cNvPr id="12" name="Grafik 11" descr="Ein Bild, das Mann, Person, drinnen, Brille enthält.&#10;&#10;Automatisch generierte Beschreibung">
            <a:extLst>
              <a:ext uri="{FF2B5EF4-FFF2-40B4-BE49-F238E27FC236}">
                <a16:creationId xmlns:a16="http://schemas.microsoft.com/office/drawing/2014/main" id="{6E9A72F7-9ECF-4FC3-A6CE-2DDDA44F21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436" y="1656150"/>
            <a:ext cx="2152567" cy="1211588"/>
          </a:xfrm>
          <a:prstGeom prst="rect">
            <a:avLst/>
          </a:prstGeom>
        </p:spPr>
      </p:pic>
      <p:pic>
        <p:nvPicPr>
          <p:cNvPr id="17" name="Grafik 16" descr="Ein Bild, das Text, Zeitung, Mann, Schild enthält.&#10;&#10;Automatisch generierte Beschreibung">
            <a:extLst>
              <a:ext uri="{FF2B5EF4-FFF2-40B4-BE49-F238E27FC236}">
                <a16:creationId xmlns:a16="http://schemas.microsoft.com/office/drawing/2014/main" id="{E0F66ABD-9100-4E88-8683-292375AEB0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800" y="2997017"/>
            <a:ext cx="1586038" cy="2530452"/>
          </a:xfrm>
          <a:prstGeom prst="rect">
            <a:avLst/>
          </a:prstGeom>
        </p:spPr>
      </p:pic>
      <p:pic>
        <p:nvPicPr>
          <p:cNvPr id="3" name="Grafik 2" descr="Ein Bild, das draußen, Person, Straße, Mann enthält.&#10;&#10;Automatisch generierte Beschreibung">
            <a:extLst>
              <a:ext uri="{FF2B5EF4-FFF2-40B4-BE49-F238E27FC236}">
                <a16:creationId xmlns:a16="http://schemas.microsoft.com/office/drawing/2014/main" id="{25ED89A9-5CDA-4FCD-A1D4-EEA08B017E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31" y="1978238"/>
            <a:ext cx="1905191" cy="2901523"/>
          </a:xfrm>
          <a:prstGeom prst="rect">
            <a:avLst/>
          </a:prstGeom>
        </p:spPr>
      </p:pic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F3FFFF85-FF0B-40B1-8EF8-2031C74F44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843" y="2544452"/>
            <a:ext cx="1857352" cy="306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3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747802"/>
            <a:ext cx="8229600" cy="923056"/>
          </a:xfrm>
        </p:spPr>
        <p:txBody>
          <a:bodyPr>
            <a:noAutofit/>
          </a:bodyPr>
          <a:lstStyle/>
          <a:p>
            <a:pPr algn="ctr"/>
            <a:r>
              <a:rPr lang="de-DE" sz="2400" dirty="0">
                <a:solidFill>
                  <a:srgbClr val="B40000"/>
                </a:solidFill>
                <a:latin typeface="Garamond" pitchFamily="18" charset="0"/>
              </a:rPr>
              <a:t>IV.II </a:t>
            </a:r>
            <a:r>
              <a:rPr lang="de-AT" sz="2400" dirty="0">
                <a:solidFill>
                  <a:srgbClr val="B40000"/>
                </a:solidFill>
                <a:latin typeface="Garamond" pitchFamily="18" charset="0"/>
              </a:rPr>
              <a:t>Hass im Netz – Fake News, hate </a:t>
            </a:r>
            <a:r>
              <a:rPr lang="de-AT" sz="2400" dirty="0" err="1">
                <a:solidFill>
                  <a:srgbClr val="B40000"/>
                </a:solidFill>
                <a:latin typeface="Garamond" pitchFamily="18" charset="0"/>
              </a:rPr>
              <a:t>speech</a:t>
            </a:r>
            <a:r>
              <a:rPr lang="de-AT" sz="2400" dirty="0">
                <a:solidFill>
                  <a:srgbClr val="B40000"/>
                </a:solidFill>
                <a:latin typeface="Garamond" pitchFamily="18" charset="0"/>
              </a:rPr>
              <a:t>, </a:t>
            </a:r>
            <a:r>
              <a:rPr lang="de-AT" sz="2400" dirty="0" err="1">
                <a:solidFill>
                  <a:srgbClr val="B40000"/>
                </a:solidFill>
                <a:latin typeface="Garamond" pitchFamily="18" charset="0"/>
              </a:rPr>
              <a:t>cybermobbing</a:t>
            </a:r>
            <a:endParaRPr lang="en-US" sz="2400" dirty="0">
              <a:solidFill>
                <a:srgbClr val="B40000"/>
              </a:solidFill>
              <a:latin typeface="Garamond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747802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endParaRPr lang="de-DE" sz="1700" dirty="0">
              <a:latin typeface="Calibri" pitchFamily="34" charset="0"/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Picture 2" descr="C:\Users\Barberi\Pictures\Vendet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9" y="6066456"/>
            <a:ext cx="708582" cy="72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A6DFE2AB-525D-4B73-A4CA-7DF812665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62" y="1356835"/>
            <a:ext cx="5090475" cy="181077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39515F8-47AA-41D7-A051-6FC60184CCA0}"/>
              </a:ext>
            </a:extLst>
          </p:cNvPr>
          <p:cNvSpPr txBox="1"/>
          <p:nvPr/>
        </p:nvSpPr>
        <p:spPr>
          <a:xfrm>
            <a:off x="527901" y="4609707"/>
            <a:ext cx="81588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/>
                <a:latin typeface="Garamond" panose="02020404030301010803" pitchFamily="18" charset="0"/>
              </a:rPr>
              <a:t>Kollege </a:t>
            </a:r>
            <a:r>
              <a:rPr lang="de-DE" b="1" dirty="0">
                <a:effectLst/>
                <a:latin typeface="Garamond" panose="02020404030301010803" pitchFamily="18" charset="0"/>
              </a:rPr>
              <a:t>Eric </a:t>
            </a:r>
            <a:r>
              <a:rPr lang="de-DE" b="1" dirty="0" err="1">
                <a:effectLst/>
                <a:latin typeface="Garamond" panose="02020404030301010803" pitchFamily="18" charset="0"/>
              </a:rPr>
              <a:t>Amelin</a:t>
            </a:r>
            <a:r>
              <a:rPr lang="de-DE" b="1" dirty="0">
                <a:latin typeface="Garamond" panose="02020404030301010803" pitchFamily="18" charset="0"/>
              </a:rPr>
              <a:t> </a:t>
            </a:r>
            <a:r>
              <a:rPr lang="de-DE" dirty="0">
                <a:latin typeface="Garamond" panose="02020404030301010803" pitchFamily="18" charset="0"/>
              </a:rPr>
              <a:t>hat das </a:t>
            </a:r>
            <a:r>
              <a:rPr lang="de-DE" dirty="0">
                <a:effectLst/>
                <a:latin typeface="Garamond" panose="02020404030301010803" pitchFamily="18" charset="0"/>
              </a:rPr>
              <a:t>Verhältnis von </a:t>
            </a:r>
            <a:r>
              <a:rPr lang="de-DE" i="1" dirty="0" err="1">
                <a:effectLst/>
                <a:latin typeface="Garamond" panose="02020404030301010803" pitchFamily="18" charset="0"/>
              </a:rPr>
              <a:t>Social</a:t>
            </a:r>
            <a:r>
              <a:rPr lang="de-DE" i="1" dirty="0">
                <a:effectLst/>
                <a:latin typeface="Garamond" panose="02020404030301010803" pitchFamily="18" charset="0"/>
              </a:rPr>
              <a:t> Media </a:t>
            </a:r>
            <a:r>
              <a:rPr lang="de-DE" dirty="0">
                <a:effectLst/>
                <a:latin typeface="Garamond" panose="02020404030301010803" pitchFamily="18" charset="0"/>
              </a:rPr>
              <a:t>und der Vermittlung von </a:t>
            </a:r>
            <a:r>
              <a:rPr lang="de-DE" i="1" dirty="0">
                <a:effectLst/>
                <a:latin typeface="Garamond" panose="02020404030301010803" pitchFamily="18" charset="0"/>
              </a:rPr>
              <a:t>demokratischem Grundverständnis </a:t>
            </a:r>
            <a:r>
              <a:rPr lang="de-DE" dirty="0">
                <a:effectLst/>
                <a:latin typeface="Garamond" panose="02020404030301010803" pitchFamily="18" charset="0"/>
              </a:rPr>
              <a:t>untersucht. Er schlägt vor, die Problematik von </a:t>
            </a:r>
            <a:r>
              <a:rPr lang="de-DE" i="1" dirty="0">
                <a:effectLst/>
                <a:latin typeface="Garamond" panose="02020404030301010803" pitchFamily="18" charset="0"/>
              </a:rPr>
              <a:t>Fake News </a:t>
            </a:r>
            <a:r>
              <a:rPr lang="de-DE" dirty="0">
                <a:effectLst/>
                <a:latin typeface="Garamond" panose="02020404030301010803" pitchFamily="18" charset="0"/>
              </a:rPr>
              <a:t>etwa durch eine Kooperation mit der </a:t>
            </a:r>
            <a:r>
              <a:rPr lang="de-DE" i="1" dirty="0">
                <a:effectLst/>
                <a:latin typeface="Garamond" panose="02020404030301010803" pitchFamily="18" charset="0"/>
              </a:rPr>
              <a:t>Demokratiewerkstatt</a:t>
            </a:r>
            <a:r>
              <a:rPr lang="de-DE" i="1" dirty="0">
                <a:latin typeface="Garamond" panose="02020404030301010803" pitchFamily="18" charset="0"/>
              </a:rPr>
              <a:t> </a:t>
            </a:r>
            <a:r>
              <a:rPr lang="de-DE" i="1" dirty="0">
                <a:effectLst/>
                <a:latin typeface="Garamond" panose="02020404030301010803" pitchFamily="18" charset="0"/>
              </a:rPr>
              <a:t>des österreichischen Parlaments</a:t>
            </a:r>
            <a:r>
              <a:rPr lang="de-DE" dirty="0">
                <a:effectLst/>
                <a:latin typeface="Garamond" panose="02020404030301010803" pitchFamily="18" charset="0"/>
              </a:rPr>
              <a:t> rational anzugehen …</a:t>
            </a:r>
          </a:p>
          <a:p>
            <a:endParaRPr lang="de-AT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CA7B99C-9880-43BF-9749-A84DB7A1FE4F}"/>
              </a:ext>
            </a:extLst>
          </p:cNvPr>
          <p:cNvSpPr txBox="1"/>
          <p:nvPr/>
        </p:nvSpPr>
        <p:spPr>
          <a:xfrm>
            <a:off x="527901" y="3299381"/>
            <a:ext cx="82673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>
                <a:latin typeface="Garamond" panose="02020404030301010803" pitchFamily="18" charset="0"/>
              </a:rPr>
              <a:t>Beispiel</a:t>
            </a:r>
            <a:r>
              <a:rPr lang="de-AT" sz="1600" dirty="0">
                <a:latin typeface="Garamond" panose="02020404030301010803" pitchFamily="18" charset="0"/>
              </a:rPr>
              <a:t>:</a:t>
            </a:r>
          </a:p>
          <a:p>
            <a:r>
              <a:rPr lang="de-DE" dirty="0">
                <a:effectLst/>
                <a:latin typeface="Garamond" panose="02020404030301010803" pitchFamily="18" charset="0"/>
              </a:rPr>
              <a:t>Wie kann man die Mechanismen von Propaganda und Manipulation und Fake-News erkennen und in der Folge medienpädagogisch so aufbereiten, dass ein bewusster, medienkritischer Umgang mit ihnen möglich wird?</a:t>
            </a: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6069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002_v01_red">
  <a:themeElements>
    <a:clrScheme name="red black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820000"/>
      </a:accent1>
      <a:accent2>
        <a:srgbClr val="B40000"/>
      </a:accent2>
      <a:accent3>
        <a:srgbClr val="FF6161"/>
      </a:accent3>
      <a:accent4>
        <a:srgbClr val="A5A5A5"/>
      </a:accent4>
      <a:accent5>
        <a:srgbClr val="4D4D4D"/>
      </a:accent5>
      <a:accent6>
        <a:srgbClr val="1C1C1C"/>
      </a:accent6>
      <a:hlink>
        <a:srgbClr val="960000"/>
      </a:hlink>
      <a:folHlink>
        <a:srgbClr val="969696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896</Words>
  <Application>Microsoft Office PowerPoint</Application>
  <PresentationFormat>Bildschirmpräsentation (4:3)</PresentationFormat>
  <Paragraphs>69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Garamond</vt:lpstr>
      <vt:lpstr>002_v01_red</vt:lpstr>
      <vt:lpstr>Vom (digitalen) Habitus zur Demokratiegefährdung </vt:lpstr>
      <vt:lpstr>I.I Medienkompetenz </vt:lpstr>
      <vt:lpstr>I.II Medienkompetenz </vt:lpstr>
      <vt:lpstr>II.I Habitus, Medialer Habitus, Digitaler Habitus</vt:lpstr>
      <vt:lpstr>II.II Habitus, Medialer Habitus, Digitaler Habitus </vt:lpstr>
      <vt:lpstr>III.I Digitaler Kapitalismus / Digitaler Humanismus</vt:lpstr>
      <vt:lpstr>III.II Digitaler Kapitalismus / Digitaler Humanismus</vt:lpstr>
      <vt:lpstr>IV.I Mangelnde Medienkompetenz und Demokratiegefährdung (digital as social divide)</vt:lpstr>
      <vt:lpstr>IV.II Hass im Netz – Fake News, hate speech, cybermobbing</vt:lpstr>
      <vt:lpstr>V.I Mangelnde Medienkompetenz und Demokratiegefährdung: Kodex &amp; Spielregeln</vt:lpstr>
      <vt:lpstr>V.II Sprache, Kommunikation und Medien </vt:lpstr>
      <vt:lpstr>VI. Text- und Linkarchiv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ks01</dc:creator>
  <cp:lastModifiedBy>Alessandro Barberi</cp:lastModifiedBy>
  <cp:revision>235</cp:revision>
  <cp:lastPrinted>2020-09-22T12:35:01Z</cp:lastPrinted>
  <dcterms:created xsi:type="dcterms:W3CDTF">2010-06-20T14:06:11Z</dcterms:created>
  <dcterms:modified xsi:type="dcterms:W3CDTF">2020-10-20T07:52:05Z</dcterms:modified>
</cp:coreProperties>
</file>